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handoutMasterIdLst>
    <p:handoutMasterId r:id="rId6"/>
  </p:handoutMasterIdLst>
  <p:sldIdLst>
    <p:sldId id="258" r:id="rId3"/>
    <p:sldId id="259" r:id="rId4"/>
  </p:sldIdLst>
  <p:sldSz cx="6858000" cy="9906000" type="A4"/>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10" userDrawn="1">
          <p15:clr>
            <a:srgbClr val="A4A3A4"/>
          </p15:clr>
        </p15:guide>
        <p15:guide id="2" pos="2659" userDrawn="1">
          <p15:clr>
            <a:srgbClr val="A4A3A4"/>
          </p15:clr>
        </p15:guide>
        <p15:guide id="4" pos="4292" userDrawn="1">
          <p15:clr>
            <a:srgbClr val="A4A3A4"/>
          </p15:clr>
        </p15:guide>
        <p15:guide id="5" pos="28" userDrawn="1">
          <p15:clr>
            <a:srgbClr val="A4A3A4"/>
          </p15:clr>
        </p15:guide>
      </p15:sldGuideLst>
    </p:ext>
    <p:ext uri="{2D200454-40CA-4A62-9FC3-DE9A4176ACB9}">
      <p15:notesGuideLst xmlns:p15="http://schemas.microsoft.com/office/powerpoint/2012/main">
        <p15:guide id="1" orient="horz" pos="3109" userDrawn="1">
          <p15:clr>
            <a:srgbClr val="A4A3A4"/>
          </p15:clr>
        </p15:guide>
        <p15:guide id="2" pos="212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80" autoAdjust="0"/>
    <p:restoredTop sz="94660"/>
  </p:normalViewPr>
  <p:slideViewPr>
    <p:cSldViewPr snapToGrid="0">
      <p:cViewPr>
        <p:scale>
          <a:sx n="150" d="100"/>
          <a:sy n="150" d="100"/>
        </p:scale>
        <p:origin x="774" y="-276"/>
      </p:cViewPr>
      <p:guideLst>
        <p:guide orient="horz" pos="3710"/>
        <p:guide pos="2659"/>
        <p:guide pos="4292"/>
        <p:guide pos="28"/>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notesViewPr>
    <p:cSldViewPr snapToGrid="0" showGuides="1">
      <p:cViewPr varScale="1">
        <p:scale>
          <a:sx n="74" d="100"/>
          <a:sy n="74" d="100"/>
        </p:scale>
        <p:origin x="3420" y="72"/>
      </p:cViewPr>
      <p:guideLst>
        <p:guide orient="horz" pos="3109"/>
        <p:guide pos="212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21000" cy="495300"/>
          </a:xfrm>
          <a:prstGeom prst="rect">
            <a:avLst/>
          </a:prstGeom>
        </p:spPr>
        <p:txBody>
          <a:bodyPr vert="horz" lIns="91431" tIns="45716" rIns="91431" bIns="45716" rtlCol="0"/>
          <a:lstStyle>
            <a:lvl1pPr algn="l">
              <a:defRPr sz="1200"/>
            </a:lvl1pPr>
          </a:lstStyle>
          <a:p>
            <a:endParaRPr lang="en-SG"/>
          </a:p>
        </p:txBody>
      </p:sp>
      <p:sp>
        <p:nvSpPr>
          <p:cNvPr id="3" name="Date Placeholder 2"/>
          <p:cNvSpPr>
            <a:spLocks noGrp="1"/>
          </p:cNvSpPr>
          <p:nvPr>
            <p:ph type="dt" sz="quarter" idx="1"/>
          </p:nvPr>
        </p:nvSpPr>
        <p:spPr>
          <a:xfrm>
            <a:off x="3819525" y="1"/>
            <a:ext cx="2921000" cy="495300"/>
          </a:xfrm>
          <a:prstGeom prst="rect">
            <a:avLst/>
          </a:prstGeom>
        </p:spPr>
        <p:txBody>
          <a:bodyPr vert="horz" lIns="91431" tIns="45716" rIns="91431" bIns="45716" rtlCol="0"/>
          <a:lstStyle>
            <a:lvl1pPr algn="r">
              <a:defRPr sz="1200"/>
            </a:lvl1pPr>
          </a:lstStyle>
          <a:p>
            <a:fld id="{40AC0A60-2EC2-4A2C-802A-548251200C04}" type="datetimeFigureOut">
              <a:rPr lang="en-SG" smtClean="0"/>
              <a:t>8/7/2021</a:t>
            </a:fld>
            <a:endParaRPr lang="en-SG"/>
          </a:p>
        </p:txBody>
      </p:sp>
      <p:sp>
        <p:nvSpPr>
          <p:cNvPr id="4" name="Footer Placeholder 3"/>
          <p:cNvSpPr>
            <a:spLocks noGrp="1"/>
          </p:cNvSpPr>
          <p:nvPr>
            <p:ph type="ftr" sz="quarter" idx="2"/>
          </p:nvPr>
        </p:nvSpPr>
        <p:spPr>
          <a:xfrm>
            <a:off x="0" y="9377363"/>
            <a:ext cx="2921000" cy="495300"/>
          </a:xfrm>
          <a:prstGeom prst="rect">
            <a:avLst/>
          </a:prstGeom>
        </p:spPr>
        <p:txBody>
          <a:bodyPr vert="horz" lIns="91431" tIns="45716" rIns="91431" bIns="45716" rtlCol="0" anchor="b"/>
          <a:lstStyle>
            <a:lvl1pPr algn="l">
              <a:defRPr sz="1200"/>
            </a:lvl1pPr>
          </a:lstStyle>
          <a:p>
            <a:endParaRPr lang="en-SG"/>
          </a:p>
        </p:txBody>
      </p:sp>
      <p:sp>
        <p:nvSpPr>
          <p:cNvPr id="5" name="Slide Number Placeholder 4"/>
          <p:cNvSpPr>
            <a:spLocks noGrp="1"/>
          </p:cNvSpPr>
          <p:nvPr>
            <p:ph type="sldNum" sz="quarter" idx="3"/>
          </p:nvPr>
        </p:nvSpPr>
        <p:spPr>
          <a:xfrm>
            <a:off x="3819525" y="9377363"/>
            <a:ext cx="2921000" cy="495300"/>
          </a:xfrm>
          <a:prstGeom prst="rect">
            <a:avLst/>
          </a:prstGeom>
        </p:spPr>
        <p:txBody>
          <a:bodyPr vert="horz" lIns="91431" tIns="45716" rIns="91431" bIns="45716" rtlCol="0" anchor="b"/>
          <a:lstStyle>
            <a:lvl1pPr algn="r">
              <a:defRPr sz="1200"/>
            </a:lvl1pPr>
          </a:lstStyle>
          <a:p>
            <a:fld id="{B6D84156-783C-4D47-9B5F-7FC9D35D309A}" type="slidenum">
              <a:rPr lang="en-SG" smtClean="0"/>
              <a:t>‹#›</a:t>
            </a:fld>
            <a:endParaRPr lang="en-SG"/>
          </a:p>
        </p:txBody>
      </p:sp>
    </p:spTree>
    <p:extLst>
      <p:ext uri="{BB962C8B-B14F-4D97-AF65-F5344CB8AC3E}">
        <p14:creationId xmlns:p14="http://schemas.microsoft.com/office/powerpoint/2010/main" val="1845457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5348"/>
          </a:xfrm>
          <a:prstGeom prst="rect">
            <a:avLst/>
          </a:prstGeom>
        </p:spPr>
        <p:txBody>
          <a:bodyPr vert="horz" lIns="91431" tIns="45716" rIns="91431" bIns="45716" rtlCol="0"/>
          <a:lstStyle>
            <a:lvl1pPr algn="l">
              <a:defRPr sz="1200"/>
            </a:lvl1pPr>
          </a:lstStyle>
          <a:p>
            <a:endParaRPr lang="en-SG"/>
          </a:p>
        </p:txBody>
      </p:sp>
      <p:sp>
        <p:nvSpPr>
          <p:cNvPr id="3" name="Date Placeholder 2"/>
          <p:cNvSpPr>
            <a:spLocks noGrp="1"/>
          </p:cNvSpPr>
          <p:nvPr>
            <p:ph type="dt" idx="1"/>
          </p:nvPr>
        </p:nvSpPr>
        <p:spPr>
          <a:xfrm>
            <a:off x="3818971" y="0"/>
            <a:ext cx="2921582" cy="495348"/>
          </a:xfrm>
          <a:prstGeom prst="rect">
            <a:avLst/>
          </a:prstGeom>
        </p:spPr>
        <p:txBody>
          <a:bodyPr vert="horz" lIns="91431" tIns="45716" rIns="91431" bIns="45716" rtlCol="0"/>
          <a:lstStyle>
            <a:lvl1pPr algn="r">
              <a:defRPr sz="1200"/>
            </a:lvl1pPr>
          </a:lstStyle>
          <a:p>
            <a:fld id="{3D816FBF-3223-4977-BA47-E791FA08208D}" type="datetimeFigureOut">
              <a:rPr lang="en-SG" smtClean="0"/>
              <a:t>8/7/2021</a:t>
            </a:fld>
            <a:endParaRPr lang="en-SG"/>
          </a:p>
        </p:txBody>
      </p:sp>
      <p:sp>
        <p:nvSpPr>
          <p:cNvPr id="4" name="Slide Image Placeholder 3"/>
          <p:cNvSpPr>
            <a:spLocks noGrp="1" noRot="1" noChangeAspect="1"/>
          </p:cNvSpPr>
          <p:nvPr>
            <p:ph type="sldImg" idx="2"/>
          </p:nvPr>
        </p:nvSpPr>
        <p:spPr>
          <a:xfrm>
            <a:off x="2217738" y="1233488"/>
            <a:ext cx="2306637" cy="3332162"/>
          </a:xfrm>
          <a:prstGeom prst="rect">
            <a:avLst/>
          </a:prstGeom>
          <a:noFill/>
          <a:ln w="12700">
            <a:solidFill>
              <a:prstClr val="black"/>
            </a:solidFill>
          </a:ln>
        </p:spPr>
        <p:txBody>
          <a:bodyPr vert="horz" lIns="91431" tIns="45716" rIns="91431" bIns="45716" rtlCol="0" anchor="ctr"/>
          <a:lstStyle/>
          <a:p>
            <a:endParaRPr lang="en-SG"/>
          </a:p>
        </p:txBody>
      </p:sp>
      <p:sp>
        <p:nvSpPr>
          <p:cNvPr id="5" name="Notes Placeholder 4"/>
          <p:cNvSpPr>
            <a:spLocks noGrp="1"/>
          </p:cNvSpPr>
          <p:nvPr>
            <p:ph type="body" sz="quarter" idx="3"/>
          </p:nvPr>
        </p:nvSpPr>
        <p:spPr>
          <a:xfrm>
            <a:off x="674212" y="4751220"/>
            <a:ext cx="5393690" cy="3887361"/>
          </a:xfrm>
          <a:prstGeom prst="rect">
            <a:avLst/>
          </a:prstGeom>
        </p:spPr>
        <p:txBody>
          <a:bodyPr vert="horz" lIns="91431" tIns="45716" rIns="91431" bIns="457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Footer Placeholder 5"/>
          <p:cNvSpPr>
            <a:spLocks noGrp="1"/>
          </p:cNvSpPr>
          <p:nvPr>
            <p:ph type="ftr" sz="quarter" idx="4"/>
          </p:nvPr>
        </p:nvSpPr>
        <p:spPr>
          <a:xfrm>
            <a:off x="0" y="9377318"/>
            <a:ext cx="2921582" cy="495347"/>
          </a:xfrm>
          <a:prstGeom prst="rect">
            <a:avLst/>
          </a:prstGeom>
        </p:spPr>
        <p:txBody>
          <a:bodyPr vert="horz" lIns="91431" tIns="45716" rIns="91431" bIns="45716" rtlCol="0" anchor="b"/>
          <a:lstStyle>
            <a:lvl1pPr algn="l">
              <a:defRPr sz="1200"/>
            </a:lvl1pPr>
          </a:lstStyle>
          <a:p>
            <a:endParaRPr lang="en-SG"/>
          </a:p>
        </p:txBody>
      </p:sp>
      <p:sp>
        <p:nvSpPr>
          <p:cNvPr id="7" name="Slide Number Placeholder 6"/>
          <p:cNvSpPr>
            <a:spLocks noGrp="1"/>
          </p:cNvSpPr>
          <p:nvPr>
            <p:ph type="sldNum" sz="quarter" idx="5"/>
          </p:nvPr>
        </p:nvSpPr>
        <p:spPr>
          <a:xfrm>
            <a:off x="3818971" y="9377318"/>
            <a:ext cx="2921582" cy="495347"/>
          </a:xfrm>
          <a:prstGeom prst="rect">
            <a:avLst/>
          </a:prstGeom>
        </p:spPr>
        <p:txBody>
          <a:bodyPr vert="horz" lIns="91431" tIns="45716" rIns="91431" bIns="45716" rtlCol="0" anchor="b"/>
          <a:lstStyle>
            <a:lvl1pPr algn="r">
              <a:defRPr sz="1200"/>
            </a:lvl1pPr>
          </a:lstStyle>
          <a:p>
            <a:fld id="{C4060581-C644-4903-893D-B52D2F89FCDF}" type="slidenum">
              <a:rPr lang="en-SG" smtClean="0"/>
              <a:t>‹#›</a:t>
            </a:fld>
            <a:endParaRPr lang="en-SG"/>
          </a:p>
        </p:txBody>
      </p:sp>
    </p:spTree>
    <p:extLst>
      <p:ext uri="{BB962C8B-B14F-4D97-AF65-F5344CB8AC3E}">
        <p14:creationId xmlns:p14="http://schemas.microsoft.com/office/powerpoint/2010/main" val="1229190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10"/>
          </p:nvPr>
        </p:nvSpPr>
        <p:spPr/>
        <p:txBody>
          <a:bodyPr/>
          <a:lstStyle/>
          <a:p>
            <a:fld id="{C4060581-C644-4903-893D-B52D2F89FCDF}" type="slidenum">
              <a:rPr lang="en-SG" smtClean="0"/>
              <a:t>1</a:t>
            </a:fld>
            <a:endParaRPr lang="en-SG"/>
          </a:p>
        </p:txBody>
      </p:sp>
    </p:spTree>
    <p:extLst>
      <p:ext uri="{BB962C8B-B14F-4D97-AF65-F5344CB8AC3E}">
        <p14:creationId xmlns:p14="http://schemas.microsoft.com/office/powerpoint/2010/main" val="23929698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Rectangle 6"/>
          <p:cNvSpPr txBox="1">
            <a:spLocks noChangeArrowheads="1"/>
          </p:cNvSpPr>
          <p:nvPr userDrawn="1"/>
        </p:nvSpPr>
        <p:spPr bwMode="auto">
          <a:xfrm>
            <a:off x="4914900" y="9028113"/>
            <a:ext cx="1428750" cy="65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3814" tIns="41907" rIns="83814" bIns="41907" numCol="1" rtlCol="0" anchor="t" anchorCtr="0" compatLnSpc="1">
            <a:prstTxWarp prst="textNoShape">
              <a:avLst/>
            </a:prstTxWarp>
          </a:bodyPr>
          <a:lstStyle>
            <a:defPPr>
              <a:defRPr lang="en-US"/>
            </a:defPPr>
            <a:lvl1pPr marL="0" algn="r" defTabSz="838200" rtl="0" eaLnBrk="1" latinLnBrk="0" hangingPunct="1">
              <a:defRPr sz="1300" b="0" kern="1200">
                <a:solidFill>
                  <a:schemeClr val="tx1">
                    <a:tint val="75000"/>
                  </a:schemeClr>
                </a:solidFill>
                <a:latin typeface="+mn-lt"/>
                <a:ea typeface="SimSun"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413692FA-099C-4394-982B-B9FFE43E9AEA}" type="slidenum">
              <a:rPr lang="zh-CN" altLang="en-US" smtClean="0"/>
              <a:pPr>
                <a:defRPr/>
              </a:pPr>
              <a:t>‹#›</a:t>
            </a:fld>
            <a:endParaRPr lang="en-US" altLang="zh-CN"/>
          </a:p>
        </p:txBody>
      </p:sp>
      <p:sp>
        <p:nvSpPr>
          <p:cNvPr id="8" name="Rectangle 9"/>
          <p:cNvSpPr>
            <a:spLocks noChangeArrowheads="1"/>
          </p:cNvSpPr>
          <p:nvPr userDrawn="1"/>
        </p:nvSpPr>
        <p:spPr bwMode="auto">
          <a:xfrm>
            <a:off x="0" y="9045575"/>
            <a:ext cx="6858000" cy="86042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200" b="1">
                <a:solidFill>
                  <a:schemeClr val="tx1"/>
                </a:solidFill>
                <a:latin typeface="Times New Roman" panose="02020603050405020304" pitchFamily="18" charset="0"/>
              </a:defRPr>
            </a:lvl1pPr>
            <a:lvl2pPr marL="742950" indent="-285750">
              <a:defRPr sz="2200" b="1">
                <a:solidFill>
                  <a:schemeClr val="tx1"/>
                </a:solidFill>
                <a:latin typeface="Times New Roman" panose="02020603050405020304" pitchFamily="18" charset="0"/>
              </a:defRPr>
            </a:lvl2pPr>
            <a:lvl3pPr marL="1143000" indent="-228600">
              <a:defRPr sz="2200" b="1">
                <a:solidFill>
                  <a:schemeClr val="tx1"/>
                </a:solidFill>
                <a:latin typeface="Times New Roman" panose="02020603050405020304" pitchFamily="18" charset="0"/>
              </a:defRPr>
            </a:lvl3pPr>
            <a:lvl4pPr marL="1600200" indent="-228600">
              <a:defRPr sz="2200" b="1">
                <a:solidFill>
                  <a:schemeClr val="tx1"/>
                </a:solidFill>
                <a:latin typeface="Times New Roman" panose="02020603050405020304" pitchFamily="18" charset="0"/>
              </a:defRPr>
            </a:lvl4pPr>
            <a:lvl5pPr marL="2057400" indent="-228600">
              <a:defRPr sz="22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b="1">
                <a:solidFill>
                  <a:schemeClr val="tx1"/>
                </a:solidFill>
                <a:latin typeface="Times New Roman" panose="02020603050405020304" pitchFamily="18" charset="0"/>
              </a:defRPr>
            </a:lvl9pPr>
          </a:lstStyle>
          <a:p>
            <a:pPr algn="ctr" eaLnBrk="1" hangingPunct="1">
              <a:defRPr/>
            </a:pPr>
            <a:endParaRPr lang="en-SG" altLang="en-US"/>
          </a:p>
        </p:txBody>
      </p:sp>
      <p:sp>
        <p:nvSpPr>
          <p:cNvPr id="14" name="TextBox 13"/>
          <p:cNvSpPr txBox="1"/>
          <p:nvPr userDrawn="1"/>
        </p:nvSpPr>
        <p:spPr>
          <a:xfrm>
            <a:off x="-53218" y="533095"/>
            <a:ext cx="4518537" cy="307777"/>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PHILLIP SINGAPORE EQUITY YIELD PORTFOLIO</a:t>
            </a:r>
            <a:endParaRPr lang="en-SG" sz="1400" b="1" dirty="0">
              <a:latin typeface="Arial" panose="020B0604020202020204" pitchFamily="34" charset="0"/>
              <a:cs typeface="Arial" panose="020B0604020202020204" pitchFamily="34" charset="0"/>
            </a:endParaRPr>
          </a:p>
        </p:txBody>
      </p:sp>
      <p:sp>
        <p:nvSpPr>
          <p:cNvPr id="15" name="TextBox 14"/>
          <p:cNvSpPr txBox="1"/>
          <p:nvPr userDrawn="1"/>
        </p:nvSpPr>
        <p:spPr>
          <a:xfrm>
            <a:off x="4967289" y="371513"/>
            <a:ext cx="1944934" cy="307777"/>
          </a:xfrm>
          <a:prstGeom prst="rect">
            <a:avLst/>
          </a:prstGeom>
          <a:noFill/>
        </p:spPr>
        <p:txBody>
          <a:bodyPr wrap="square" rtlCol="0">
            <a:spAutoFit/>
          </a:bodyPr>
          <a:lstStyle/>
          <a:p>
            <a:pPr algn="r"/>
            <a:r>
              <a:rPr lang="en-US" sz="1400" b="1" dirty="0" smtClean="0">
                <a:latin typeface="Arial" panose="020B0604020202020204" pitchFamily="34" charset="0"/>
                <a:cs typeface="Arial" panose="020B0604020202020204" pitchFamily="34" charset="0"/>
              </a:rPr>
              <a:t>30 June</a:t>
            </a:r>
            <a:r>
              <a:rPr lang="en-US" sz="1400" b="1" baseline="0" dirty="0" smtClean="0">
                <a:latin typeface="Arial" panose="020B0604020202020204" pitchFamily="34" charset="0"/>
                <a:cs typeface="Arial" panose="020B0604020202020204" pitchFamily="34" charset="0"/>
              </a:rPr>
              <a:t> </a:t>
            </a:r>
            <a:r>
              <a:rPr lang="en-US" sz="1400" b="1" baseline="0" dirty="0" smtClean="0">
                <a:latin typeface="Arial" panose="020B0604020202020204" pitchFamily="34" charset="0"/>
                <a:cs typeface="Arial" panose="020B0604020202020204" pitchFamily="34" charset="0"/>
              </a:rPr>
              <a:t>2021</a:t>
            </a:r>
            <a:endParaRPr lang="en-SG" sz="1050" b="1" dirty="0">
              <a:latin typeface="Arial" panose="020B0604020202020204" pitchFamily="34" charset="0"/>
              <a:cs typeface="Arial" panose="020B0604020202020204" pitchFamily="34" charset="0"/>
            </a:endParaRP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71708" y="9162734"/>
            <a:ext cx="1952626" cy="636348"/>
          </a:xfrm>
          <a:prstGeom prst="rect">
            <a:avLst/>
          </a:prstGeom>
        </p:spPr>
      </p:pic>
      <p:sp>
        <p:nvSpPr>
          <p:cNvPr id="17" name="Text Box 85"/>
          <p:cNvSpPr txBox="1">
            <a:spLocks noChangeArrowheads="1"/>
          </p:cNvSpPr>
          <p:nvPr userDrawn="1"/>
        </p:nvSpPr>
        <p:spPr bwMode="auto">
          <a:xfrm>
            <a:off x="-22860" y="9140825"/>
            <a:ext cx="29718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838200">
              <a:spcBef>
                <a:spcPct val="20000"/>
              </a:spcBef>
              <a:buChar char="•"/>
              <a:defRPr sz="2900">
                <a:solidFill>
                  <a:schemeClr val="tx1"/>
                </a:solidFill>
                <a:latin typeface="Times New Roman" panose="02020603050405020304" pitchFamily="18" charset="0"/>
              </a:defRPr>
            </a:lvl1pPr>
            <a:lvl2pPr marL="681038" indent="-261938" defTabSz="838200">
              <a:spcBef>
                <a:spcPct val="20000"/>
              </a:spcBef>
              <a:buChar char="–"/>
              <a:defRPr sz="2600">
                <a:solidFill>
                  <a:schemeClr val="tx1"/>
                </a:solidFill>
                <a:latin typeface="Times New Roman" panose="02020603050405020304" pitchFamily="18" charset="0"/>
              </a:defRPr>
            </a:lvl2pPr>
            <a:lvl3pPr marL="1047750" indent="-209550" defTabSz="838200">
              <a:spcBef>
                <a:spcPct val="20000"/>
              </a:spcBef>
              <a:buChar char="•"/>
              <a:defRPr sz="2200">
                <a:solidFill>
                  <a:schemeClr val="tx1"/>
                </a:solidFill>
                <a:latin typeface="Times New Roman" panose="02020603050405020304" pitchFamily="18" charset="0"/>
              </a:defRPr>
            </a:lvl3pPr>
            <a:lvl4pPr marL="1466850" indent="-209550" defTabSz="838200">
              <a:spcBef>
                <a:spcPct val="20000"/>
              </a:spcBef>
              <a:buChar char="–"/>
              <a:defRPr>
                <a:solidFill>
                  <a:schemeClr val="tx1"/>
                </a:solidFill>
                <a:latin typeface="Times New Roman" panose="02020603050405020304" pitchFamily="18" charset="0"/>
              </a:defRPr>
            </a:lvl4pPr>
            <a:lvl5pPr marL="1885950" indent="-209550" defTabSz="838200">
              <a:spcBef>
                <a:spcPct val="20000"/>
              </a:spcBef>
              <a:buChar char="»"/>
              <a:defRPr>
                <a:solidFill>
                  <a:schemeClr val="tx1"/>
                </a:solidFill>
                <a:latin typeface="Times New Roman" panose="02020603050405020304" pitchFamily="18" charset="0"/>
              </a:defRPr>
            </a:lvl5pPr>
            <a:lvl6pPr marL="2343150" indent="-209550" defTabSz="838200" eaLnBrk="0" fontAlgn="base" hangingPunct="0">
              <a:spcBef>
                <a:spcPct val="20000"/>
              </a:spcBef>
              <a:spcAft>
                <a:spcPct val="0"/>
              </a:spcAft>
              <a:buChar char="»"/>
              <a:defRPr>
                <a:solidFill>
                  <a:schemeClr val="tx1"/>
                </a:solidFill>
                <a:latin typeface="Times New Roman" panose="02020603050405020304" pitchFamily="18" charset="0"/>
              </a:defRPr>
            </a:lvl6pPr>
            <a:lvl7pPr marL="2800350" indent="-209550" defTabSz="838200" eaLnBrk="0" fontAlgn="base" hangingPunct="0">
              <a:spcBef>
                <a:spcPct val="20000"/>
              </a:spcBef>
              <a:spcAft>
                <a:spcPct val="0"/>
              </a:spcAft>
              <a:buChar char="»"/>
              <a:defRPr>
                <a:solidFill>
                  <a:schemeClr val="tx1"/>
                </a:solidFill>
                <a:latin typeface="Times New Roman" panose="02020603050405020304" pitchFamily="18" charset="0"/>
              </a:defRPr>
            </a:lvl7pPr>
            <a:lvl8pPr marL="3257550" indent="-209550" defTabSz="838200" eaLnBrk="0" fontAlgn="base" hangingPunct="0">
              <a:spcBef>
                <a:spcPct val="20000"/>
              </a:spcBef>
              <a:spcAft>
                <a:spcPct val="0"/>
              </a:spcAft>
              <a:buChar char="»"/>
              <a:defRPr>
                <a:solidFill>
                  <a:schemeClr val="tx1"/>
                </a:solidFill>
                <a:latin typeface="Times New Roman" panose="02020603050405020304" pitchFamily="18" charset="0"/>
              </a:defRPr>
            </a:lvl8pPr>
            <a:lvl9pPr marL="3714750" indent="-209550" defTabSz="838200" eaLnBrk="0" fontAlgn="base" hangingPunct="0">
              <a:spcBef>
                <a:spcPct val="20000"/>
              </a:spcBef>
              <a:spcAft>
                <a:spcPct val="0"/>
              </a:spcAft>
              <a:buChar char="»"/>
              <a:defRPr>
                <a:solidFill>
                  <a:schemeClr val="tx1"/>
                </a:solidFill>
                <a:latin typeface="Times New Roman" panose="02020603050405020304" pitchFamily="18" charset="0"/>
              </a:defRPr>
            </a:lvl9pPr>
          </a:lstStyle>
          <a:p>
            <a:pPr eaLnBrk="1" hangingPunct="1">
              <a:spcBef>
                <a:spcPct val="0"/>
              </a:spcBef>
              <a:buFontTx/>
              <a:buNone/>
            </a:pPr>
            <a:r>
              <a:rPr lang="en-US" altLang="zh-CN" sz="800" b="0" dirty="0">
                <a:latin typeface="Arial" panose="020B0604020202020204" pitchFamily="34" charset="0"/>
                <a:ea typeface="SimSun" panose="02010600030101010101" pitchFamily="2" charset="-122"/>
              </a:rPr>
              <a:t>250 North Bridge Road</a:t>
            </a:r>
          </a:p>
          <a:p>
            <a:pPr eaLnBrk="1" hangingPunct="1">
              <a:spcBef>
                <a:spcPct val="0"/>
              </a:spcBef>
              <a:buFontTx/>
              <a:buNone/>
            </a:pPr>
            <a:r>
              <a:rPr lang="en-US" altLang="zh-CN" sz="800" b="0" dirty="0">
                <a:latin typeface="Arial" panose="020B0604020202020204" pitchFamily="34" charset="0"/>
                <a:ea typeface="SimSun" panose="02010600030101010101" pitchFamily="2" charset="-122"/>
              </a:rPr>
              <a:t>#06-00 Raffles City Tower</a:t>
            </a:r>
            <a:r>
              <a:rPr lang="en-US" altLang="zh-SG" sz="800" b="0" dirty="0">
                <a:latin typeface="Arial" panose="020B0604020202020204" pitchFamily="34" charset="0"/>
                <a:ea typeface="SimSun" panose="02010600030101010101" pitchFamily="2" charset="-122"/>
              </a:rPr>
              <a:t> </a:t>
            </a:r>
          </a:p>
          <a:p>
            <a:pPr eaLnBrk="1" hangingPunct="1">
              <a:spcBef>
                <a:spcPct val="0"/>
              </a:spcBef>
              <a:buFontTx/>
              <a:buNone/>
            </a:pPr>
            <a:r>
              <a:rPr lang="en-US" altLang="zh-CN" sz="800" b="0" dirty="0">
                <a:latin typeface="Arial" panose="020B0604020202020204" pitchFamily="34" charset="0"/>
                <a:ea typeface="SimSun" panose="02010600030101010101" pitchFamily="2" charset="-122"/>
              </a:rPr>
              <a:t>Singapore 179101</a:t>
            </a:r>
          </a:p>
          <a:p>
            <a:pPr eaLnBrk="1" hangingPunct="1">
              <a:spcBef>
                <a:spcPct val="0"/>
              </a:spcBef>
              <a:buFontTx/>
              <a:buNone/>
            </a:pPr>
            <a:r>
              <a:rPr lang="en-US" altLang="zh-SG" sz="800" b="0" dirty="0">
                <a:latin typeface="Arial" panose="020B0604020202020204" pitchFamily="34" charset="0"/>
                <a:ea typeface="SimSun" panose="02010600030101010101" pitchFamily="2" charset="-122"/>
              </a:rPr>
              <a:t>(65) 6531 1555 | MAenquiries@phillip.com.sg</a:t>
            </a:r>
          </a:p>
          <a:p>
            <a:pPr eaLnBrk="1" hangingPunct="1">
              <a:spcBef>
                <a:spcPct val="0"/>
              </a:spcBef>
              <a:buFontTx/>
              <a:buNone/>
            </a:pPr>
            <a:r>
              <a:rPr lang="en-US" altLang="zh-SG" sz="800" b="0" dirty="0">
                <a:latin typeface="Arial" panose="020B0604020202020204" pitchFamily="34" charset="0"/>
                <a:ea typeface="SimSun" panose="02010600030101010101" pitchFamily="2" charset="-122"/>
              </a:rPr>
              <a:t>www.phillip.com.sg/managedaccounts</a:t>
            </a:r>
            <a:endParaRPr lang="en-US" altLang="zh-CN" sz="800" b="0" dirty="0">
              <a:latin typeface="Arial" panose="020B0604020202020204" pitchFamily="34" charset="0"/>
              <a:ea typeface="SimSun" panose="02010600030101010101" pitchFamily="2" charset="-122"/>
            </a:endParaRPr>
          </a:p>
        </p:txBody>
      </p:sp>
      <p:pic>
        <p:nvPicPr>
          <p:cNvPr id="18" name="Picture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7160" y="-44121"/>
            <a:ext cx="2891790" cy="696689"/>
          </a:xfrm>
          <a:prstGeom prst="rect">
            <a:avLst/>
          </a:prstGeom>
        </p:spPr>
      </p:pic>
    </p:spTree>
    <p:extLst>
      <p:ext uri="{BB962C8B-B14F-4D97-AF65-F5344CB8AC3E}">
        <p14:creationId xmlns:p14="http://schemas.microsoft.com/office/powerpoint/2010/main" val="3175190086"/>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EF3C81-23B4-4924-B1B9-5EB3687F309D}" type="datetimeFigureOut">
              <a:rPr lang="en-SG" smtClean="0"/>
              <a:t>8/7/2021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977767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EF3C81-23B4-4924-B1B9-5EB3687F309D}" type="datetimeFigureOut">
              <a:rPr lang="en-SG" smtClean="0"/>
              <a:t>8/7/2021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790373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EF3C81-23B4-4924-B1B9-5EB3687F309D}" type="datetimeFigureOut">
              <a:rPr lang="en-SG" smtClean="0"/>
              <a:t>8/7/2021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A10BCAA-6B81-4BC8-B393-B513A5A351A2}" type="slidenum">
              <a:rPr lang="en-SG" smtClean="0"/>
              <a:t>‹#›</a:t>
            </a:fld>
            <a:endParaRPr lang="en-SG"/>
          </a:p>
        </p:txBody>
      </p:sp>
      <p:sp>
        <p:nvSpPr>
          <p:cNvPr id="7" name="Rectangle 6"/>
          <p:cNvSpPr txBox="1">
            <a:spLocks noChangeArrowheads="1"/>
          </p:cNvSpPr>
          <p:nvPr userDrawn="1"/>
        </p:nvSpPr>
        <p:spPr bwMode="auto">
          <a:xfrm>
            <a:off x="4914900" y="9028113"/>
            <a:ext cx="1428750" cy="65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3814" tIns="41907" rIns="83814" bIns="41907" numCol="1" rtlCol="0" anchor="t" anchorCtr="0" compatLnSpc="1">
            <a:prstTxWarp prst="textNoShape">
              <a:avLst/>
            </a:prstTxWarp>
          </a:bodyPr>
          <a:lstStyle>
            <a:defPPr>
              <a:defRPr lang="en-US"/>
            </a:defPPr>
            <a:lvl1pPr marL="0" algn="r" defTabSz="838200" rtl="0" eaLnBrk="1" latinLnBrk="0" hangingPunct="1">
              <a:defRPr sz="1300" b="0" kern="1200">
                <a:solidFill>
                  <a:schemeClr val="tx1">
                    <a:tint val="75000"/>
                  </a:schemeClr>
                </a:solidFill>
                <a:latin typeface="+mn-lt"/>
                <a:ea typeface="SimSun"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413692FA-099C-4394-982B-B9FFE43E9AEA}" type="slidenum">
              <a:rPr lang="zh-CN" altLang="en-US" smtClean="0"/>
              <a:pPr>
                <a:defRPr/>
              </a:pPr>
              <a:t>‹#›</a:t>
            </a:fld>
            <a:endParaRPr lang="en-US" altLang="zh-CN"/>
          </a:p>
        </p:txBody>
      </p:sp>
      <p:sp>
        <p:nvSpPr>
          <p:cNvPr id="8" name="Rectangle 9"/>
          <p:cNvSpPr>
            <a:spLocks noChangeArrowheads="1"/>
          </p:cNvSpPr>
          <p:nvPr userDrawn="1"/>
        </p:nvSpPr>
        <p:spPr bwMode="auto">
          <a:xfrm>
            <a:off x="0" y="9045575"/>
            <a:ext cx="6858000" cy="860425"/>
          </a:xfrm>
          <a:prstGeom prst="rect">
            <a:avLst/>
          </a:prstGeom>
          <a:solidFill>
            <a:schemeClr val="bg1">
              <a:lumMod val="65000"/>
            </a:schemeClr>
          </a:solidFill>
          <a:ln>
            <a:noFill/>
          </a:ln>
          <a:effectLst/>
        </p:spPr>
        <p:txBody>
          <a:bodyPr wrap="none" anchor="ctr"/>
          <a:lstStyle>
            <a:lvl1pPr>
              <a:defRPr sz="2200" b="1">
                <a:solidFill>
                  <a:schemeClr val="tx1"/>
                </a:solidFill>
                <a:latin typeface="Times New Roman" panose="02020603050405020304" pitchFamily="18" charset="0"/>
              </a:defRPr>
            </a:lvl1pPr>
            <a:lvl2pPr marL="742950" indent="-285750">
              <a:defRPr sz="2200" b="1">
                <a:solidFill>
                  <a:schemeClr val="tx1"/>
                </a:solidFill>
                <a:latin typeface="Times New Roman" panose="02020603050405020304" pitchFamily="18" charset="0"/>
              </a:defRPr>
            </a:lvl2pPr>
            <a:lvl3pPr marL="1143000" indent="-228600">
              <a:defRPr sz="2200" b="1">
                <a:solidFill>
                  <a:schemeClr val="tx1"/>
                </a:solidFill>
                <a:latin typeface="Times New Roman" panose="02020603050405020304" pitchFamily="18" charset="0"/>
              </a:defRPr>
            </a:lvl3pPr>
            <a:lvl4pPr marL="1600200" indent="-228600">
              <a:defRPr sz="2200" b="1">
                <a:solidFill>
                  <a:schemeClr val="tx1"/>
                </a:solidFill>
                <a:latin typeface="Times New Roman" panose="02020603050405020304" pitchFamily="18" charset="0"/>
              </a:defRPr>
            </a:lvl4pPr>
            <a:lvl5pPr marL="2057400" indent="-228600">
              <a:defRPr sz="22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b="1">
                <a:solidFill>
                  <a:schemeClr val="tx1"/>
                </a:solidFill>
                <a:latin typeface="Times New Roman" panose="02020603050405020304" pitchFamily="18" charset="0"/>
              </a:defRPr>
            </a:lvl9pPr>
          </a:lstStyle>
          <a:p>
            <a:pPr algn="ctr" eaLnBrk="1" hangingPunct="1">
              <a:defRPr/>
            </a:pPr>
            <a:endParaRPr lang="en-SG" altLang="en-US"/>
          </a:p>
        </p:txBody>
      </p:sp>
      <p:pic>
        <p:nvPicPr>
          <p:cNvPr id="9" name="Picture 11" descr="PC logo_transparent bkgrd_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68838" y="9117013"/>
            <a:ext cx="1952625"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12"/>
          <p:cNvSpPr txBox="1">
            <a:spLocks noChangeArrowheads="1"/>
          </p:cNvSpPr>
          <p:nvPr userDrawn="1"/>
        </p:nvSpPr>
        <p:spPr bwMode="auto">
          <a:xfrm>
            <a:off x="-9525" y="8858250"/>
            <a:ext cx="3398838" cy="20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algn="l" defTabSz="838200">
              <a:defRPr sz="2400">
                <a:solidFill>
                  <a:schemeClr val="tx1"/>
                </a:solidFill>
                <a:latin typeface="Times New Roman" panose="02020603050405020304" pitchFamily="18" charset="0"/>
              </a:defRPr>
            </a:lvl1pPr>
            <a:lvl2pPr marL="419100" algn="l" defTabSz="838200">
              <a:defRPr sz="2400">
                <a:solidFill>
                  <a:schemeClr val="tx1"/>
                </a:solidFill>
                <a:latin typeface="Times New Roman" panose="02020603050405020304" pitchFamily="18" charset="0"/>
              </a:defRPr>
            </a:lvl2pPr>
            <a:lvl3pPr marL="838200" algn="l" defTabSz="838200">
              <a:defRPr sz="2400">
                <a:solidFill>
                  <a:schemeClr val="tx1"/>
                </a:solidFill>
                <a:latin typeface="Times New Roman" panose="02020603050405020304" pitchFamily="18" charset="0"/>
              </a:defRPr>
            </a:lvl3pPr>
            <a:lvl4pPr marL="1257300" algn="l" defTabSz="838200">
              <a:defRPr sz="2400">
                <a:solidFill>
                  <a:schemeClr val="tx1"/>
                </a:solidFill>
                <a:latin typeface="Times New Roman" panose="02020603050405020304" pitchFamily="18" charset="0"/>
              </a:defRPr>
            </a:lvl4pPr>
            <a:lvl5pPr marL="1676400" algn="l" defTabSz="838200">
              <a:defRPr sz="2400">
                <a:solidFill>
                  <a:schemeClr val="tx1"/>
                </a:solidFill>
                <a:latin typeface="Times New Roman" panose="02020603050405020304" pitchFamily="18" charset="0"/>
              </a:defRPr>
            </a:lvl5pPr>
            <a:lvl6pPr marL="2133600" defTabSz="838200" fontAlgn="base">
              <a:spcBef>
                <a:spcPct val="0"/>
              </a:spcBef>
              <a:spcAft>
                <a:spcPct val="0"/>
              </a:spcAft>
              <a:defRPr sz="2400">
                <a:solidFill>
                  <a:schemeClr val="tx1"/>
                </a:solidFill>
                <a:latin typeface="Times New Roman" panose="02020603050405020304" pitchFamily="18" charset="0"/>
              </a:defRPr>
            </a:lvl6pPr>
            <a:lvl7pPr marL="2590800" defTabSz="838200" fontAlgn="base">
              <a:spcBef>
                <a:spcPct val="0"/>
              </a:spcBef>
              <a:spcAft>
                <a:spcPct val="0"/>
              </a:spcAft>
              <a:defRPr sz="2400">
                <a:solidFill>
                  <a:schemeClr val="tx1"/>
                </a:solidFill>
                <a:latin typeface="Times New Roman" panose="02020603050405020304" pitchFamily="18" charset="0"/>
              </a:defRPr>
            </a:lvl7pPr>
            <a:lvl8pPr marL="3048000" defTabSz="838200" fontAlgn="base">
              <a:spcBef>
                <a:spcPct val="0"/>
              </a:spcBef>
              <a:spcAft>
                <a:spcPct val="0"/>
              </a:spcAft>
              <a:defRPr sz="2400">
                <a:solidFill>
                  <a:schemeClr val="tx1"/>
                </a:solidFill>
                <a:latin typeface="Times New Roman" panose="02020603050405020304" pitchFamily="18" charset="0"/>
              </a:defRPr>
            </a:lvl8pPr>
            <a:lvl9pPr marL="3505200" defTabSz="838200" fontAlgn="base">
              <a:spcBef>
                <a:spcPct val="0"/>
              </a:spcBef>
              <a:spcAft>
                <a:spcPct val="0"/>
              </a:spcAft>
              <a:defRPr sz="2400">
                <a:solidFill>
                  <a:schemeClr val="tx1"/>
                </a:solidFill>
                <a:latin typeface="Times New Roman" panose="02020603050405020304" pitchFamily="18" charset="0"/>
              </a:defRPr>
            </a:lvl9pPr>
          </a:lstStyle>
          <a:p>
            <a:pPr algn="ctr" eaLnBrk="1" hangingPunct="1">
              <a:defRPr/>
            </a:pPr>
            <a:r>
              <a:rPr lang="en-US" altLang="zh-CN" sz="800" b="0">
                <a:latin typeface="Arial" panose="020B0604020202020204" pitchFamily="34" charset="0"/>
                <a:ea typeface="SimSun" panose="02010600030101010101" pitchFamily="2" charset="-122"/>
              </a:rPr>
              <a:t>Brought to you by Phillip Securities Pte Ltd (A member of PhillipCapital)</a:t>
            </a:r>
          </a:p>
        </p:txBody>
      </p:sp>
      <p:sp>
        <p:nvSpPr>
          <p:cNvPr id="11" name="Text Box 13"/>
          <p:cNvSpPr txBox="1">
            <a:spLocks noChangeArrowheads="1"/>
          </p:cNvSpPr>
          <p:nvPr userDrawn="1"/>
        </p:nvSpPr>
        <p:spPr bwMode="auto">
          <a:xfrm>
            <a:off x="5522913" y="8858250"/>
            <a:ext cx="1363662" cy="20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algn="l" defTabSz="838200">
              <a:defRPr sz="2400">
                <a:solidFill>
                  <a:schemeClr val="tx1"/>
                </a:solidFill>
                <a:latin typeface="Times New Roman" panose="02020603050405020304" pitchFamily="18" charset="0"/>
              </a:defRPr>
            </a:lvl1pPr>
            <a:lvl2pPr marL="419100" algn="l" defTabSz="838200">
              <a:defRPr sz="2400">
                <a:solidFill>
                  <a:schemeClr val="tx1"/>
                </a:solidFill>
                <a:latin typeface="Times New Roman" panose="02020603050405020304" pitchFamily="18" charset="0"/>
              </a:defRPr>
            </a:lvl2pPr>
            <a:lvl3pPr marL="838200" algn="l" defTabSz="838200">
              <a:defRPr sz="2400">
                <a:solidFill>
                  <a:schemeClr val="tx1"/>
                </a:solidFill>
                <a:latin typeface="Times New Roman" panose="02020603050405020304" pitchFamily="18" charset="0"/>
              </a:defRPr>
            </a:lvl3pPr>
            <a:lvl4pPr marL="1257300" algn="l" defTabSz="838200">
              <a:defRPr sz="2400">
                <a:solidFill>
                  <a:schemeClr val="tx1"/>
                </a:solidFill>
                <a:latin typeface="Times New Roman" panose="02020603050405020304" pitchFamily="18" charset="0"/>
              </a:defRPr>
            </a:lvl4pPr>
            <a:lvl5pPr marL="1676400" algn="l" defTabSz="838200">
              <a:defRPr sz="2400">
                <a:solidFill>
                  <a:schemeClr val="tx1"/>
                </a:solidFill>
                <a:latin typeface="Times New Roman" panose="02020603050405020304" pitchFamily="18" charset="0"/>
              </a:defRPr>
            </a:lvl5pPr>
            <a:lvl6pPr marL="2133600" defTabSz="838200" fontAlgn="base">
              <a:spcBef>
                <a:spcPct val="0"/>
              </a:spcBef>
              <a:spcAft>
                <a:spcPct val="0"/>
              </a:spcAft>
              <a:defRPr sz="2400">
                <a:solidFill>
                  <a:schemeClr val="tx1"/>
                </a:solidFill>
                <a:latin typeface="Times New Roman" panose="02020603050405020304" pitchFamily="18" charset="0"/>
              </a:defRPr>
            </a:lvl6pPr>
            <a:lvl7pPr marL="2590800" defTabSz="838200" fontAlgn="base">
              <a:spcBef>
                <a:spcPct val="0"/>
              </a:spcBef>
              <a:spcAft>
                <a:spcPct val="0"/>
              </a:spcAft>
              <a:defRPr sz="2400">
                <a:solidFill>
                  <a:schemeClr val="tx1"/>
                </a:solidFill>
                <a:latin typeface="Times New Roman" panose="02020603050405020304" pitchFamily="18" charset="0"/>
              </a:defRPr>
            </a:lvl7pPr>
            <a:lvl8pPr marL="3048000" defTabSz="838200" fontAlgn="base">
              <a:spcBef>
                <a:spcPct val="0"/>
              </a:spcBef>
              <a:spcAft>
                <a:spcPct val="0"/>
              </a:spcAft>
              <a:defRPr sz="2400">
                <a:solidFill>
                  <a:schemeClr val="tx1"/>
                </a:solidFill>
                <a:latin typeface="Times New Roman" panose="02020603050405020304" pitchFamily="18" charset="0"/>
              </a:defRPr>
            </a:lvl8pPr>
            <a:lvl9pPr marL="3505200" defTabSz="838200" fontAlgn="base">
              <a:spcBef>
                <a:spcPct val="0"/>
              </a:spcBef>
              <a:spcAft>
                <a:spcPct val="0"/>
              </a:spcAft>
              <a:defRPr sz="2400">
                <a:solidFill>
                  <a:schemeClr val="tx1"/>
                </a:solidFill>
                <a:latin typeface="Times New Roman" panose="02020603050405020304" pitchFamily="18" charset="0"/>
              </a:defRPr>
            </a:lvl9pPr>
          </a:lstStyle>
          <a:p>
            <a:pPr algn="ctr" eaLnBrk="1" hangingPunct="1">
              <a:defRPr/>
            </a:pPr>
            <a:r>
              <a:rPr lang="en-US" altLang="zh-CN" sz="800" b="0">
                <a:latin typeface="Arial" panose="020B0604020202020204" pitchFamily="34" charset="0"/>
                <a:ea typeface="SimSun" panose="02010600030101010101" pitchFamily="2" charset="-122"/>
              </a:rPr>
              <a:t>Co. Reg. No. 197501035Z</a:t>
            </a:r>
          </a:p>
        </p:txBody>
      </p:sp>
      <p:sp>
        <p:nvSpPr>
          <p:cNvPr id="12" name="Text Box 85"/>
          <p:cNvSpPr txBox="1">
            <a:spLocks noChangeArrowheads="1"/>
          </p:cNvSpPr>
          <p:nvPr userDrawn="1"/>
        </p:nvSpPr>
        <p:spPr bwMode="auto">
          <a:xfrm>
            <a:off x="228600" y="9128125"/>
            <a:ext cx="2971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838200">
              <a:spcBef>
                <a:spcPct val="20000"/>
              </a:spcBef>
              <a:buChar char="•"/>
              <a:defRPr sz="2900">
                <a:solidFill>
                  <a:schemeClr val="tx1"/>
                </a:solidFill>
                <a:latin typeface="Times New Roman" panose="02020603050405020304" pitchFamily="18" charset="0"/>
              </a:defRPr>
            </a:lvl1pPr>
            <a:lvl2pPr marL="681038" indent="-261938" defTabSz="838200">
              <a:spcBef>
                <a:spcPct val="20000"/>
              </a:spcBef>
              <a:buChar char="–"/>
              <a:defRPr sz="2600">
                <a:solidFill>
                  <a:schemeClr val="tx1"/>
                </a:solidFill>
                <a:latin typeface="Times New Roman" panose="02020603050405020304" pitchFamily="18" charset="0"/>
              </a:defRPr>
            </a:lvl2pPr>
            <a:lvl3pPr marL="1047750" indent="-209550" defTabSz="838200">
              <a:spcBef>
                <a:spcPct val="20000"/>
              </a:spcBef>
              <a:buChar char="•"/>
              <a:defRPr sz="2200">
                <a:solidFill>
                  <a:schemeClr val="tx1"/>
                </a:solidFill>
                <a:latin typeface="Times New Roman" panose="02020603050405020304" pitchFamily="18" charset="0"/>
              </a:defRPr>
            </a:lvl3pPr>
            <a:lvl4pPr marL="1466850" indent="-209550" defTabSz="838200">
              <a:spcBef>
                <a:spcPct val="20000"/>
              </a:spcBef>
              <a:buChar char="–"/>
              <a:defRPr>
                <a:solidFill>
                  <a:schemeClr val="tx1"/>
                </a:solidFill>
                <a:latin typeface="Times New Roman" panose="02020603050405020304" pitchFamily="18" charset="0"/>
              </a:defRPr>
            </a:lvl4pPr>
            <a:lvl5pPr marL="1885950" indent="-209550" defTabSz="838200">
              <a:spcBef>
                <a:spcPct val="20000"/>
              </a:spcBef>
              <a:buChar char="»"/>
              <a:defRPr>
                <a:solidFill>
                  <a:schemeClr val="tx1"/>
                </a:solidFill>
                <a:latin typeface="Times New Roman" panose="02020603050405020304" pitchFamily="18" charset="0"/>
              </a:defRPr>
            </a:lvl5pPr>
            <a:lvl6pPr marL="2343150" indent="-209550" defTabSz="838200" eaLnBrk="0" fontAlgn="base" hangingPunct="0">
              <a:spcBef>
                <a:spcPct val="20000"/>
              </a:spcBef>
              <a:spcAft>
                <a:spcPct val="0"/>
              </a:spcAft>
              <a:buChar char="»"/>
              <a:defRPr>
                <a:solidFill>
                  <a:schemeClr val="tx1"/>
                </a:solidFill>
                <a:latin typeface="Times New Roman" panose="02020603050405020304" pitchFamily="18" charset="0"/>
              </a:defRPr>
            </a:lvl6pPr>
            <a:lvl7pPr marL="2800350" indent="-209550" defTabSz="838200" eaLnBrk="0" fontAlgn="base" hangingPunct="0">
              <a:spcBef>
                <a:spcPct val="20000"/>
              </a:spcBef>
              <a:spcAft>
                <a:spcPct val="0"/>
              </a:spcAft>
              <a:buChar char="»"/>
              <a:defRPr>
                <a:solidFill>
                  <a:schemeClr val="tx1"/>
                </a:solidFill>
                <a:latin typeface="Times New Roman" panose="02020603050405020304" pitchFamily="18" charset="0"/>
              </a:defRPr>
            </a:lvl7pPr>
            <a:lvl8pPr marL="3257550" indent="-209550" defTabSz="838200" eaLnBrk="0" fontAlgn="base" hangingPunct="0">
              <a:spcBef>
                <a:spcPct val="20000"/>
              </a:spcBef>
              <a:spcAft>
                <a:spcPct val="0"/>
              </a:spcAft>
              <a:buChar char="»"/>
              <a:defRPr>
                <a:solidFill>
                  <a:schemeClr val="tx1"/>
                </a:solidFill>
                <a:latin typeface="Times New Roman" panose="02020603050405020304" pitchFamily="18" charset="0"/>
              </a:defRPr>
            </a:lvl8pPr>
            <a:lvl9pPr marL="3714750" indent="-209550" defTabSz="838200" eaLnBrk="0" fontAlgn="base" hangingPunct="0">
              <a:spcBef>
                <a:spcPct val="20000"/>
              </a:spcBef>
              <a:spcAft>
                <a:spcPct val="0"/>
              </a:spcAft>
              <a:buChar char="»"/>
              <a:defRPr>
                <a:solidFill>
                  <a:schemeClr val="tx1"/>
                </a:solidFill>
                <a:latin typeface="Times New Roman" panose="02020603050405020304" pitchFamily="18" charset="0"/>
              </a:defRPr>
            </a:lvl9pPr>
          </a:lstStyle>
          <a:p>
            <a:pPr eaLnBrk="1" hangingPunct="1">
              <a:spcBef>
                <a:spcPct val="0"/>
              </a:spcBef>
              <a:buFontTx/>
              <a:buNone/>
            </a:pPr>
            <a:r>
              <a:rPr lang="en-US" altLang="zh-CN" sz="1000" b="0" dirty="0">
                <a:latin typeface="Arial" panose="020B0604020202020204" pitchFamily="34" charset="0"/>
                <a:ea typeface="SimSun" panose="02010600030101010101" pitchFamily="2" charset="-122"/>
              </a:rPr>
              <a:t>250 North Bridge Road</a:t>
            </a:r>
          </a:p>
          <a:p>
            <a:pPr eaLnBrk="1" hangingPunct="1">
              <a:spcBef>
                <a:spcPct val="0"/>
              </a:spcBef>
              <a:buFontTx/>
              <a:buNone/>
            </a:pPr>
            <a:r>
              <a:rPr lang="en-US" altLang="zh-CN" sz="1000" b="0" dirty="0">
                <a:latin typeface="Arial" panose="020B0604020202020204" pitchFamily="34" charset="0"/>
                <a:ea typeface="SimSun" panose="02010600030101010101" pitchFamily="2" charset="-122"/>
              </a:rPr>
              <a:t>#06-00 Raffles City Tower</a:t>
            </a:r>
            <a:r>
              <a:rPr lang="en-US" altLang="zh-SG" sz="1000" b="0" dirty="0">
                <a:latin typeface="Arial" panose="020B0604020202020204" pitchFamily="34" charset="0"/>
                <a:ea typeface="SimSun" panose="02010600030101010101" pitchFamily="2" charset="-122"/>
              </a:rPr>
              <a:t> </a:t>
            </a:r>
          </a:p>
          <a:p>
            <a:pPr eaLnBrk="1" hangingPunct="1">
              <a:spcBef>
                <a:spcPct val="0"/>
              </a:spcBef>
              <a:buFontTx/>
              <a:buNone/>
            </a:pPr>
            <a:r>
              <a:rPr lang="en-US" altLang="zh-CN" sz="1000" b="0" dirty="0">
                <a:latin typeface="Arial" panose="020B0604020202020204" pitchFamily="34" charset="0"/>
                <a:ea typeface="SimSun" panose="02010600030101010101" pitchFamily="2" charset="-122"/>
              </a:rPr>
              <a:t>Singapore 179101</a:t>
            </a:r>
            <a:endParaRPr lang="en-US" altLang="zh-SG" sz="1000" b="0" dirty="0">
              <a:latin typeface="Arial" panose="020B0604020202020204" pitchFamily="34" charset="0"/>
              <a:ea typeface="SimSun" panose="02010600030101010101" pitchFamily="2" charset="-122"/>
            </a:endParaRPr>
          </a:p>
          <a:p>
            <a:pPr eaLnBrk="1" hangingPunct="1">
              <a:spcBef>
                <a:spcPct val="0"/>
              </a:spcBef>
              <a:buFontTx/>
              <a:buNone/>
            </a:pPr>
            <a:r>
              <a:rPr lang="en-US" altLang="zh-SG" sz="1000" b="0" dirty="0">
                <a:latin typeface="Arial" panose="020B0604020202020204" pitchFamily="34" charset="0"/>
                <a:ea typeface="SimSun" panose="02010600030101010101" pitchFamily="2" charset="-122"/>
              </a:rPr>
              <a:t>www.phillip.com.sg</a:t>
            </a:r>
            <a:endParaRPr lang="en-US" altLang="zh-CN" sz="1000" b="0"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40621654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EF3C81-23B4-4924-B1B9-5EB3687F309D}" type="datetimeFigureOut">
              <a:rPr lang="en-SG" smtClean="0"/>
              <a:t>8/7/2021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844279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EF3C81-23B4-4924-B1B9-5EB3687F309D}" type="datetimeFigureOut">
              <a:rPr lang="en-SG" smtClean="0"/>
              <a:t>8/7/2021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31534512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EF3C81-23B4-4924-B1B9-5EB3687F309D}" type="datetimeFigureOut">
              <a:rPr lang="en-SG" smtClean="0"/>
              <a:t>8/7/2021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25901965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EF3C81-23B4-4924-B1B9-5EB3687F309D}" type="datetimeFigureOut">
              <a:rPr lang="en-SG" smtClean="0"/>
              <a:t>8/7/2021</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18298492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EF3C81-23B4-4924-B1B9-5EB3687F309D}" type="datetimeFigureOut">
              <a:rPr lang="en-SG" smtClean="0"/>
              <a:t>8/7/2021</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9152613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EF3C81-23B4-4924-B1B9-5EB3687F309D}" type="datetimeFigureOut">
              <a:rPr lang="en-SG" smtClean="0"/>
              <a:t>8/7/2021</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18431767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DEF3C81-23B4-4924-B1B9-5EB3687F309D}" type="datetimeFigureOut">
              <a:rPr lang="en-SG" smtClean="0"/>
              <a:t>8/7/2021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1162079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EF3C81-23B4-4924-B1B9-5EB3687F309D}" type="datetimeFigureOut">
              <a:rPr lang="en-SG" smtClean="0"/>
              <a:t>8/7/2021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17627678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DEF3C81-23B4-4924-B1B9-5EB3687F309D}" type="datetimeFigureOut">
              <a:rPr lang="en-SG" smtClean="0"/>
              <a:t>8/7/2021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42502318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EF3C81-23B4-4924-B1B9-5EB3687F309D}" type="datetimeFigureOut">
              <a:rPr lang="en-SG" smtClean="0"/>
              <a:t>8/7/2021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7078268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EF3C81-23B4-4924-B1B9-5EB3687F309D}" type="datetimeFigureOut">
              <a:rPr lang="en-SG" smtClean="0"/>
              <a:t>8/7/2021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331837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EF3C81-23B4-4924-B1B9-5EB3687F309D}" type="datetimeFigureOut">
              <a:rPr lang="en-SG" smtClean="0"/>
              <a:t>8/7/2021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2113954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EF3C81-23B4-4924-B1B9-5EB3687F309D}" type="datetimeFigureOut">
              <a:rPr lang="en-SG" smtClean="0"/>
              <a:t>8/7/2021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1314520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EF3C81-23B4-4924-B1B9-5EB3687F309D}" type="datetimeFigureOut">
              <a:rPr lang="en-SG" smtClean="0"/>
              <a:t>8/7/2021</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1435947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EF3C81-23B4-4924-B1B9-5EB3687F309D}" type="datetimeFigureOut">
              <a:rPr lang="en-SG" smtClean="0"/>
              <a:t>8/7/2021</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2675096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EF3C81-23B4-4924-B1B9-5EB3687F309D}" type="datetimeFigureOut">
              <a:rPr lang="en-SG" smtClean="0"/>
              <a:t>8/7/2021</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4205234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DEF3C81-23B4-4924-B1B9-5EB3687F309D}" type="datetimeFigureOut">
              <a:rPr lang="en-SG" smtClean="0"/>
              <a:t>8/7/2021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884703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DEF3C81-23B4-4924-B1B9-5EB3687F309D}" type="datetimeFigureOut">
              <a:rPr lang="en-SG" smtClean="0"/>
              <a:t>8/7/2021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2695885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DEF3C81-23B4-4924-B1B9-5EB3687F309D}" type="datetimeFigureOut">
              <a:rPr lang="en-SG" smtClean="0"/>
              <a:t>8/7/2021</a:t>
            </a:fld>
            <a:endParaRPr lang="en-SG"/>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A10BCAA-6B81-4BC8-B393-B513A5A351A2}" type="slidenum">
              <a:rPr lang="en-SG" smtClean="0"/>
              <a:t>‹#›</a:t>
            </a:fld>
            <a:endParaRPr lang="en-SG"/>
          </a:p>
        </p:txBody>
      </p:sp>
    </p:spTree>
    <p:extLst>
      <p:ext uri="{BB962C8B-B14F-4D97-AF65-F5344CB8AC3E}">
        <p14:creationId xmlns:p14="http://schemas.microsoft.com/office/powerpoint/2010/main" val="20427061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DEF3C81-23B4-4924-B1B9-5EB3687F309D}" type="datetimeFigureOut">
              <a:rPr lang="en-SG" smtClean="0"/>
              <a:t>8/7/2021</a:t>
            </a:fld>
            <a:endParaRPr lang="en-SG"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A10BCAA-6B81-4BC8-B393-B513A5A351A2}" type="slidenum">
              <a:rPr lang="en-SG" smtClean="0"/>
              <a:t>‹#›</a:t>
            </a:fld>
            <a:endParaRPr lang="en-SG"/>
          </a:p>
        </p:txBody>
      </p:sp>
    </p:spTree>
    <p:extLst>
      <p:ext uri="{BB962C8B-B14F-4D97-AF65-F5344CB8AC3E}">
        <p14:creationId xmlns:p14="http://schemas.microsoft.com/office/powerpoint/2010/main" val="4871125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218" y="533095"/>
            <a:ext cx="4518537" cy="307777"/>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PHILLIP SINGAPORE EQUITY YIELD PORTFOLIO</a:t>
            </a:r>
            <a:endParaRPr lang="en-SG" sz="1400" b="1" dirty="0">
              <a:latin typeface="Arial" panose="020B0604020202020204" pitchFamily="34" charset="0"/>
              <a:cs typeface="Arial" panose="020B0604020202020204" pitchFamily="34" charset="0"/>
            </a:endParaRPr>
          </a:p>
        </p:txBody>
      </p:sp>
      <p:cxnSp>
        <p:nvCxnSpPr>
          <p:cNvPr id="11" name="Straight Connector 10"/>
          <p:cNvCxnSpPr/>
          <p:nvPr/>
        </p:nvCxnSpPr>
        <p:spPr>
          <a:xfrm>
            <a:off x="0" y="880202"/>
            <a:ext cx="6858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4" name="Rectangle 2"/>
          <p:cNvSpPr>
            <a:spLocks noChangeArrowheads="1"/>
          </p:cNvSpPr>
          <p:nvPr/>
        </p:nvSpPr>
        <p:spPr bwMode="auto">
          <a:xfrm>
            <a:off x="80133" y="1116932"/>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SG"/>
          </a:p>
        </p:txBody>
      </p:sp>
      <p:sp>
        <p:nvSpPr>
          <p:cNvPr id="16" name="TextBox 15"/>
          <p:cNvSpPr txBox="1"/>
          <p:nvPr/>
        </p:nvSpPr>
        <p:spPr>
          <a:xfrm>
            <a:off x="-40518" y="5731637"/>
            <a:ext cx="4345818" cy="3130088"/>
          </a:xfrm>
          <a:prstGeom prst="rect">
            <a:avLst/>
          </a:prstGeom>
          <a:noFill/>
        </p:spPr>
        <p:txBody>
          <a:bodyPr wrap="square" rtlCol="0">
            <a:spAutoFit/>
          </a:bodyPr>
          <a:lstStyle/>
          <a:p>
            <a:r>
              <a:rPr lang="en-SG" sz="700" b="1" dirty="0">
                <a:latin typeface="Arial" panose="020B0604020202020204" pitchFamily="34" charset="0"/>
                <a:cs typeface="Arial" panose="020B0604020202020204" pitchFamily="34" charset="0"/>
              </a:rPr>
              <a:t>Notes:</a:t>
            </a:r>
            <a:endParaRPr lang="en-SG" sz="680" dirty="0">
              <a:latin typeface="Arial" panose="020B0604020202020204" pitchFamily="34" charset="0"/>
              <a:cs typeface="Arial" panose="020B0604020202020204" pitchFamily="34" charset="0"/>
            </a:endParaRPr>
          </a:p>
          <a:p>
            <a:pPr marL="228600" lvl="0" indent="-228600" algn="just">
              <a:buFont typeface="+mj-lt"/>
              <a:buAutoNum type="arabicPeriod"/>
            </a:pPr>
            <a:r>
              <a:rPr lang="en-SG" sz="680" b="1" dirty="0">
                <a:latin typeface="Arial" panose="020B0604020202020204" pitchFamily="34" charset="0"/>
                <a:cs typeface="Arial" panose="020B0604020202020204" pitchFamily="34" charset="0"/>
              </a:rPr>
              <a:t>This discretionary managed account service is not a Collective Investment Scheme (“CIS”), i.e. not an unit trust.</a:t>
            </a:r>
          </a:p>
          <a:p>
            <a:pPr marL="228600" indent="-228600" algn="just">
              <a:buFont typeface="+mj-lt"/>
              <a:buAutoNum type="arabicPeriod"/>
            </a:pPr>
            <a:r>
              <a:rPr lang="en-SG" sz="680" dirty="0">
                <a:latin typeface="Arial" panose="020B0604020202020204" pitchFamily="34" charset="0"/>
                <a:cs typeface="Arial" panose="020B0604020202020204" pitchFamily="34" charset="0"/>
              </a:rPr>
              <a:t>The regular cash distributions, either out of income and/or capital reduces the available capital for reinvestment and may result in a decrease in the Net Asset Value of your portfolio.</a:t>
            </a:r>
          </a:p>
          <a:p>
            <a:pPr marL="228600" lvl="0" indent="-228600" algn="just">
              <a:buFont typeface="+mj-lt"/>
              <a:buAutoNum type="arabicPeriod"/>
            </a:pPr>
            <a:r>
              <a:rPr lang="en-SG" sz="680" dirty="0">
                <a:latin typeface="Arial" panose="020B0604020202020204" pitchFamily="34" charset="0"/>
                <a:cs typeface="Arial" panose="020B0604020202020204" pitchFamily="34" charset="0"/>
              </a:rPr>
              <a:t>Source: Phillip Securities Pte Ltd. The Composite Performance is denominated in SGD. Composite Performance returns (the “Composite Returns”) for periods more than 1 year are annualised. The Composite Returns represent past performance and are not indicative of future or current performance which may be higher or lower. The Composite Returns are based on unaudited results of the composite which comprises client accounts with invested portfolios that have been aligned with the investment mandate of this managed account service and include</a:t>
            </a:r>
            <a:r>
              <a:rPr lang="en-SG" sz="680" b="1" dirty="0">
                <a:latin typeface="Arial" panose="020B0604020202020204" pitchFamily="34" charset="0"/>
                <a:cs typeface="Arial" panose="020B0604020202020204" pitchFamily="34" charset="0"/>
              </a:rPr>
              <a:t>s</a:t>
            </a:r>
            <a:r>
              <a:rPr lang="en-SG" sz="680" dirty="0">
                <a:latin typeface="Arial" panose="020B0604020202020204" pitchFamily="34" charset="0"/>
                <a:cs typeface="Arial" panose="020B0604020202020204" pitchFamily="34" charset="0"/>
              </a:rPr>
              <a:t> reinvestment of dividends and income and, is net of all fees except performance fees (if any) which are included only at year end. </a:t>
            </a:r>
            <a:r>
              <a:rPr lang="en-SG" sz="680" b="1" dirty="0">
                <a:latin typeface="Arial" panose="020B0604020202020204" pitchFamily="34" charset="0"/>
                <a:cs typeface="Arial" panose="020B0604020202020204" pitchFamily="34" charset="0"/>
              </a:rPr>
              <a:t>Individual portfolios returns may vary from the Composite Returns. </a:t>
            </a:r>
            <a:r>
              <a:rPr lang="en-SG" sz="680" dirty="0">
                <a:latin typeface="Arial" panose="020B0604020202020204" pitchFamily="34" charset="0"/>
                <a:cs typeface="Arial" panose="020B0604020202020204" pitchFamily="34" charset="0"/>
              </a:rPr>
              <a:t>There may be client accounts with portfolios that have not been aligned with this investment mandate and are not included in the computation of the Composite Returns. </a:t>
            </a:r>
          </a:p>
          <a:p>
            <a:pPr marL="228600" indent="-228600" algn="just">
              <a:buFont typeface="+mj-lt"/>
              <a:buAutoNum type="arabicPeriod"/>
            </a:pPr>
            <a:r>
              <a:rPr lang="en-US" sz="680" b="1" dirty="0">
                <a:latin typeface="Arial" panose="020B0604020202020204" pitchFamily="34" charset="0"/>
                <a:cs typeface="Arial" panose="020B0604020202020204" pitchFamily="34" charset="0"/>
              </a:rPr>
              <a:t>The Account is not benchmarked to any market index. </a:t>
            </a:r>
          </a:p>
          <a:p>
            <a:pPr marL="228600" indent="-228600" algn="just">
              <a:buFont typeface="+mj-lt"/>
              <a:buAutoNum type="arabicPeriod"/>
            </a:pPr>
            <a:r>
              <a:rPr lang="en-US" sz="680" dirty="0">
                <a:latin typeface="Arial" panose="020B0604020202020204" pitchFamily="34" charset="0"/>
                <a:cs typeface="Arial" panose="020B0604020202020204" pitchFamily="34" charset="0"/>
              </a:rPr>
              <a:t>SD (Standard Deviation) measures the average dispersion of the returns from its mean and is often used as a measure of risk or volatility. A large SD implies that there have been large swings in the returns. </a:t>
            </a:r>
          </a:p>
          <a:p>
            <a:pPr marL="228600" indent="-228600" algn="just">
              <a:buFont typeface="+mj-lt"/>
              <a:buAutoNum type="arabicPeriod"/>
            </a:pPr>
            <a:r>
              <a:rPr lang="en-US" sz="680" dirty="0">
                <a:latin typeface="Arial" panose="020B0604020202020204" pitchFamily="34" charset="0"/>
                <a:cs typeface="Arial" panose="020B0604020202020204" pitchFamily="34" charset="0"/>
              </a:rPr>
              <a:t>SR (Sharpe Ratio) is a measure of the excess return (over a risk-free rate) per unit of risk. The risk-free rate is based on the M</a:t>
            </a:r>
            <a:r>
              <a:rPr lang="en-SG" sz="680" dirty="0" err="1">
                <a:latin typeface="Arial" panose="020B0604020202020204" pitchFamily="34" charset="0"/>
                <a:cs typeface="Arial" panose="020B0604020202020204" pitchFamily="34" charset="0"/>
              </a:rPr>
              <a:t>onetary</a:t>
            </a:r>
            <a:r>
              <a:rPr lang="en-SG" sz="680" dirty="0">
                <a:latin typeface="Arial" panose="020B0604020202020204" pitchFamily="34" charset="0"/>
                <a:cs typeface="Arial" panose="020B0604020202020204" pitchFamily="34" charset="0"/>
              </a:rPr>
              <a:t> Authority of Singapore Benchmark Government Bond Yield 10 Year (“MASB10Y”).</a:t>
            </a:r>
            <a:endParaRPr lang="en-SG" sz="680" b="1" dirty="0">
              <a:latin typeface="Arial" panose="020B0604020202020204" pitchFamily="34" charset="0"/>
              <a:cs typeface="Arial" panose="020B0604020202020204" pitchFamily="34" charset="0"/>
            </a:endParaRPr>
          </a:p>
          <a:p>
            <a:pPr marL="228600" lvl="0" indent="-228600" algn="just">
              <a:buFont typeface="+mj-lt"/>
              <a:buAutoNum type="arabicPeriod"/>
            </a:pPr>
            <a:r>
              <a:rPr lang="en-SG" sz="680" dirty="0">
                <a:latin typeface="Arial" panose="020B0604020202020204" pitchFamily="34" charset="0"/>
                <a:cs typeface="Arial" panose="020B0604020202020204" pitchFamily="34" charset="0"/>
              </a:rPr>
              <a:t>Net Asset Value means the market value of the assets in the Account less all liabilities including fees, costs, expenses and charges payable or chargeable in relation to or in connection with any transaction pursuant to the Discretionary Account Management Agreement.</a:t>
            </a:r>
          </a:p>
          <a:p>
            <a:pPr marL="228600" indent="-228600" algn="just">
              <a:buFont typeface="+mj-lt"/>
              <a:buAutoNum type="arabicPeriod"/>
            </a:pPr>
            <a:r>
              <a:rPr lang="en-SG" sz="680" dirty="0">
                <a:latin typeface="Arial" panose="020B0604020202020204" pitchFamily="34" charset="0"/>
                <a:cs typeface="Arial" panose="020B0604020202020204" pitchFamily="34" charset="0"/>
              </a:rPr>
              <a:t>High water mark means the initial invested capital of the Account or, if higher, the highest Net Asset Value that the Account has attained at the end of any previous calendar year measurement period since the inception date in which a performance fee was payable. The </a:t>
            </a:r>
            <a:r>
              <a:rPr lang="en-SG" sz="680" b="1" dirty="0">
                <a:latin typeface="Arial" panose="020B0604020202020204" pitchFamily="34" charset="0"/>
                <a:cs typeface="Arial" panose="020B0604020202020204" pitchFamily="34" charset="0"/>
              </a:rPr>
              <a:t>high water mark </a:t>
            </a:r>
            <a:r>
              <a:rPr lang="en-SG" sz="680" dirty="0">
                <a:latin typeface="Arial" panose="020B0604020202020204" pitchFamily="34" charset="0"/>
                <a:cs typeface="Arial" panose="020B0604020202020204" pitchFamily="34" charset="0"/>
              </a:rPr>
              <a:t>shall be adjusted appropriately for any subsequent capital contribution or withdrawal.</a:t>
            </a:r>
          </a:p>
        </p:txBody>
      </p:sp>
      <p:sp>
        <p:nvSpPr>
          <p:cNvPr id="19" name="TextBox 18"/>
          <p:cNvSpPr txBox="1"/>
          <p:nvPr/>
        </p:nvSpPr>
        <p:spPr>
          <a:xfrm>
            <a:off x="-37342" y="2673562"/>
            <a:ext cx="3941762" cy="246221"/>
          </a:xfrm>
          <a:prstGeom prst="rect">
            <a:avLst/>
          </a:prstGeom>
          <a:noFill/>
        </p:spPr>
        <p:txBody>
          <a:bodyPr wrap="square" rtlCol="0">
            <a:spAutoFit/>
          </a:bodyPr>
          <a:lstStyle/>
          <a:p>
            <a:r>
              <a:rPr lang="en-US" sz="1000" b="1" dirty="0">
                <a:latin typeface="Arial" panose="020B0604020202020204" pitchFamily="34" charset="0"/>
                <a:cs typeface="Arial" panose="020B0604020202020204" pitchFamily="34" charset="0"/>
              </a:rPr>
              <a:t>COMPOSITE PERFORMANCE as of </a:t>
            </a:r>
            <a:r>
              <a:rPr lang="en-US" sz="1000" b="1" dirty="0" smtClean="0">
                <a:latin typeface="Arial" panose="020B0604020202020204" pitchFamily="34" charset="0"/>
                <a:cs typeface="Arial" panose="020B0604020202020204" pitchFamily="34" charset="0"/>
              </a:rPr>
              <a:t>30 June </a:t>
            </a:r>
            <a:r>
              <a:rPr lang="en-US" sz="1000" b="1" dirty="0" smtClean="0">
                <a:latin typeface="Arial" panose="020B0604020202020204" pitchFamily="34" charset="0"/>
                <a:cs typeface="Arial" panose="020B0604020202020204" pitchFamily="34" charset="0"/>
              </a:rPr>
              <a:t>2021</a:t>
            </a:r>
            <a:r>
              <a:rPr lang="en-US" sz="1000" b="1" baseline="50000" dirty="0" smtClean="0">
                <a:latin typeface="Arial" panose="020B0604020202020204" pitchFamily="34" charset="0"/>
                <a:cs typeface="Arial" panose="020B0604020202020204" pitchFamily="34" charset="0"/>
              </a:rPr>
              <a:t>3,4</a:t>
            </a:r>
            <a:endParaRPr lang="en-SG" sz="1000" baseline="50000" dirty="0">
              <a:latin typeface="Arial" panose="020B0604020202020204" pitchFamily="34" charset="0"/>
              <a:cs typeface="Arial" panose="020B0604020202020204" pitchFamily="34" charset="0"/>
            </a:endParaRPr>
          </a:p>
        </p:txBody>
      </p:sp>
      <p:graphicFrame>
        <p:nvGraphicFramePr>
          <p:cNvPr id="20" name="Table 19"/>
          <p:cNvGraphicFramePr>
            <a:graphicFrameLocks noGrp="1"/>
          </p:cNvGraphicFramePr>
          <p:nvPr>
            <p:extLst>
              <p:ext uri="{D42A27DB-BD31-4B8C-83A1-F6EECF244321}">
                <p14:modId xmlns:p14="http://schemas.microsoft.com/office/powerpoint/2010/main" val="1026565017"/>
              </p:ext>
            </p:extLst>
          </p:nvPr>
        </p:nvGraphicFramePr>
        <p:xfrm>
          <a:off x="4392549" y="952500"/>
          <a:ext cx="2432832" cy="7947659"/>
        </p:xfrm>
        <a:graphic>
          <a:graphicData uri="http://schemas.openxmlformats.org/drawingml/2006/table">
            <a:tbl>
              <a:tblPr firstRow="1" bandRow="1">
                <a:tableStyleId>{5C22544A-7EE6-4342-B048-85BDC9FD1C3A}</a:tableStyleId>
              </a:tblPr>
              <a:tblGrid>
                <a:gridCol w="2432832">
                  <a:extLst>
                    <a:ext uri="{9D8B030D-6E8A-4147-A177-3AD203B41FA5}">
                      <a16:colId xmlns:a16="http://schemas.microsoft.com/office/drawing/2014/main" xmlns="" val="20000"/>
                    </a:ext>
                  </a:extLst>
                </a:gridCol>
              </a:tblGrid>
              <a:tr h="256376">
                <a:tc>
                  <a:txBody>
                    <a:bodyPr/>
                    <a:lstStyle/>
                    <a:p>
                      <a:pPr algn="just"/>
                      <a:r>
                        <a:rPr lang="en-SG" sz="1000" kern="1200" dirty="0">
                          <a:latin typeface="Arial" panose="020B0604020202020204" pitchFamily="34" charset="0"/>
                          <a:cs typeface="Arial" panose="020B0604020202020204" pitchFamily="34" charset="0"/>
                        </a:rPr>
                        <a:t>KEY FEATURES</a:t>
                      </a:r>
                      <a:endParaRPr lang="en-SG" sz="1000" b="1" kern="1200" dirty="0">
                        <a:solidFill>
                          <a:schemeClr val="lt1"/>
                        </a:solidFill>
                        <a:latin typeface="Arial" panose="020B0604020202020204" pitchFamily="34" charset="0"/>
                        <a:ea typeface="+mn-ea"/>
                        <a:cs typeface="Arial" panose="020B0604020202020204" pitchFamily="34" charset="0"/>
                      </a:endParaRPr>
                    </a:p>
                  </a:txBody>
                  <a:tcPr>
                    <a:solidFill>
                      <a:srgbClr val="00B0F0"/>
                    </a:solidFill>
                  </a:tcPr>
                </a:tc>
                <a:extLst>
                  <a:ext uri="{0D108BD9-81ED-4DB2-BD59-A6C34878D82A}">
                    <a16:rowId xmlns:a16="http://schemas.microsoft.com/office/drawing/2014/main" xmlns="" val="10000"/>
                  </a:ext>
                </a:extLst>
              </a:tr>
              <a:tr h="1634398">
                <a:tc>
                  <a:txBody>
                    <a:bodyPr/>
                    <a:lstStyle/>
                    <a:p>
                      <a:pPr marL="171450" lvl="0" indent="-171450" algn="just">
                        <a:buSzPct val="140000"/>
                        <a:buFont typeface="Arial" panose="020B0604020202020204" pitchFamily="34" charset="0"/>
                        <a:buChar char="•"/>
                      </a:pPr>
                      <a:r>
                        <a:rPr lang="en-SG" sz="800" kern="1200" dirty="0">
                          <a:solidFill>
                            <a:schemeClr val="tx1"/>
                          </a:solidFill>
                          <a:latin typeface="Arial" panose="020B0604020202020204" pitchFamily="34" charset="0"/>
                          <a:ea typeface="+mn-ea"/>
                          <a:cs typeface="Arial" panose="020B0604020202020204" pitchFamily="34" charset="0"/>
                        </a:rPr>
                        <a:t>Individual ownership of a portfolio of securities.</a:t>
                      </a:r>
                    </a:p>
                    <a:p>
                      <a:pPr marL="171450" lvl="0" indent="-171450" algn="just">
                        <a:buSzPct val="140000"/>
                        <a:buFont typeface="Arial" panose="020B0604020202020204" pitchFamily="34" charset="0"/>
                        <a:buChar char="•"/>
                      </a:pPr>
                      <a:r>
                        <a:rPr lang="en-SG" sz="800" kern="1200" dirty="0">
                          <a:solidFill>
                            <a:schemeClr val="tx1"/>
                          </a:solidFill>
                          <a:latin typeface="Arial" panose="020B0604020202020204" pitchFamily="34" charset="0"/>
                          <a:ea typeface="+mn-ea"/>
                          <a:cs typeface="Arial" panose="020B0604020202020204" pitchFamily="34" charset="0"/>
                        </a:rPr>
                        <a:t>Active management, focus on quality companies with attractive yields that are reasonably priced.</a:t>
                      </a:r>
                    </a:p>
                    <a:p>
                      <a:pPr marL="171450" lvl="0" indent="-171450" algn="just">
                        <a:buSzPct val="140000"/>
                        <a:buFont typeface="Arial" panose="020B0604020202020204" pitchFamily="34" charset="0"/>
                        <a:buChar char="•"/>
                      </a:pPr>
                      <a:r>
                        <a:rPr lang="en-SG" sz="800" kern="1200" dirty="0">
                          <a:solidFill>
                            <a:schemeClr val="tx1"/>
                          </a:solidFill>
                          <a:latin typeface="Arial" panose="020B0604020202020204" pitchFamily="34" charset="0"/>
                          <a:ea typeface="+mn-ea"/>
                          <a:cs typeface="Arial" panose="020B0604020202020204" pitchFamily="34" charset="0"/>
                        </a:rPr>
                        <a:t>Long-only approach, focus on growing clients’ assets over the medium to long term and not benchmarked to any market index.</a:t>
                      </a:r>
                    </a:p>
                    <a:p>
                      <a:pPr marL="171450" lvl="0" indent="-171450" algn="just">
                        <a:buSzPct val="140000"/>
                        <a:buFont typeface="Arial" panose="020B0604020202020204" pitchFamily="34" charset="0"/>
                        <a:buChar char="•"/>
                      </a:pPr>
                      <a:r>
                        <a:rPr lang="en-US" sz="800" kern="1200" dirty="0">
                          <a:solidFill>
                            <a:schemeClr val="tx1"/>
                          </a:solidFill>
                          <a:latin typeface="Arial" panose="020B0604020202020204" pitchFamily="34" charset="0"/>
                          <a:ea typeface="+mn-ea"/>
                          <a:cs typeface="Arial" panose="020B0604020202020204" pitchFamily="34" charset="0"/>
                        </a:rPr>
                        <a:t>Ability to hold 100% in cash equivalents (including money market funds)</a:t>
                      </a:r>
                      <a:endParaRPr lang="en-SG" sz="800" kern="1200" dirty="0">
                        <a:solidFill>
                          <a:schemeClr val="tx1"/>
                        </a:solidFill>
                        <a:latin typeface="Arial" panose="020B0604020202020204" pitchFamily="34" charset="0"/>
                        <a:ea typeface="+mn-ea"/>
                        <a:cs typeface="Arial" panose="020B0604020202020204" pitchFamily="34" charset="0"/>
                      </a:endParaRPr>
                    </a:p>
                    <a:p>
                      <a:pPr marL="171450" indent="-171450" algn="just">
                        <a:buSzPct val="140000"/>
                        <a:buFont typeface="Arial" panose="020B0604020202020204" pitchFamily="34" charset="0"/>
                        <a:buChar char="•"/>
                      </a:pPr>
                      <a:r>
                        <a:rPr lang="en-SG" sz="800" kern="1200" dirty="0">
                          <a:solidFill>
                            <a:schemeClr val="tx1"/>
                          </a:solidFill>
                          <a:latin typeface="Arial" panose="020B0604020202020204" pitchFamily="34" charset="0"/>
                          <a:ea typeface="+mn-ea"/>
                          <a:cs typeface="Arial" panose="020B0604020202020204" pitchFamily="34" charset="0"/>
                        </a:rPr>
                        <a:t>Online access to portfolio information and monthly statements</a:t>
                      </a:r>
                    </a:p>
                  </a:txBody>
                  <a:tcPr>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1"/>
                  </a:ext>
                </a:extLst>
              </a:tr>
              <a:tr h="256376">
                <a:tc>
                  <a:txBody>
                    <a:bodyPr/>
                    <a:lstStyle/>
                    <a:p>
                      <a:pPr algn="just"/>
                      <a:r>
                        <a:rPr lang="en-SG" sz="1000" b="1" kern="1200" dirty="0">
                          <a:solidFill>
                            <a:schemeClr val="bg1"/>
                          </a:solidFill>
                          <a:latin typeface="Arial" panose="020B0604020202020204" pitchFamily="34" charset="0"/>
                          <a:cs typeface="Arial" panose="020B0604020202020204" pitchFamily="34" charset="0"/>
                        </a:rPr>
                        <a:t>ACCOUNT INFORMATION</a:t>
                      </a:r>
                      <a:endParaRPr lang="en-SG" sz="1000" b="1" kern="1200" dirty="0">
                        <a:solidFill>
                          <a:schemeClr val="bg1"/>
                        </a:solidFill>
                        <a:latin typeface="Arial" panose="020B0604020202020204" pitchFamily="34" charset="0"/>
                        <a:ea typeface="+mn-ea"/>
                        <a:cs typeface="Arial" panose="020B0604020202020204" pitchFamily="34" charset="0"/>
                      </a:endParaRPr>
                    </a:p>
                  </a:txBody>
                  <a:tcP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xmlns="" val="10002"/>
                  </a:ext>
                </a:extLst>
              </a:tr>
              <a:tr h="2403526">
                <a:tc>
                  <a:txBody>
                    <a:bodyPr/>
                    <a:lstStyle/>
                    <a:p>
                      <a:pPr algn="just"/>
                      <a:r>
                        <a:rPr lang="en-SG" sz="800" b="1" kern="1200" dirty="0">
                          <a:solidFill>
                            <a:schemeClr val="dk1"/>
                          </a:solidFill>
                          <a:latin typeface="Arial" panose="020B0604020202020204" pitchFamily="34" charset="0"/>
                          <a:ea typeface="+mn-ea"/>
                          <a:cs typeface="Arial" panose="020B0604020202020204" pitchFamily="34" charset="0"/>
                        </a:rPr>
                        <a:t>Inception Date: </a:t>
                      </a:r>
                      <a:r>
                        <a:rPr lang="en-SG" sz="800" kern="1200" dirty="0">
                          <a:solidFill>
                            <a:schemeClr val="dk1"/>
                          </a:solidFill>
                          <a:latin typeface="Arial" panose="020B0604020202020204" pitchFamily="34" charset="0"/>
                          <a:ea typeface="+mn-ea"/>
                          <a:cs typeface="Arial" panose="020B0604020202020204" pitchFamily="34" charset="0"/>
                        </a:rPr>
                        <a:t>Apr 2012</a:t>
                      </a:r>
                    </a:p>
                    <a:p>
                      <a:pPr algn="just"/>
                      <a:r>
                        <a:rPr lang="en-SG" sz="800" b="1" kern="1200" dirty="0">
                          <a:solidFill>
                            <a:schemeClr val="dk1"/>
                          </a:solidFill>
                          <a:latin typeface="Arial" panose="020B0604020202020204" pitchFamily="34" charset="0"/>
                          <a:ea typeface="+mn-ea"/>
                          <a:cs typeface="Arial" panose="020B0604020202020204" pitchFamily="34" charset="0"/>
                        </a:rPr>
                        <a:t>Account Type: </a:t>
                      </a:r>
                      <a:r>
                        <a:rPr lang="en-SG" sz="800" kern="1200" dirty="0">
                          <a:solidFill>
                            <a:schemeClr val="dk1"/>
                          </a:solidFill>
                          <a:latin typeface="Arial" panose="020B0604020202020204" pitchFamily="34" charset="0"/>
                          <a:ea typeface="+mn-ea"/>
                          <a:cs typeface="Arial" panose="020B0604020202020204" pitchFamily="34" charset="0"/>
                        </a:rPr>
                        <a:t>Equity</a:t>
                      </a:r>
                    </a:p>
                    <a:p>
                      <a:pPr algn="just"/>
                      <a:r>
                        <a:rPr lang="en-SG" sz="800" b="1" kern="1200" dirty="0">
                          <a:solidFill>
                            <a:schemeClr val="dk1"/>
                          </a:solidFill>
                          <a:latin typeface="Arial" panose="020B0604020202020204" pitchFamily="34" charset="0"/>
                          <a:ea typeface="+mn-ea"/>
                          <a:cs typeface="Arial" panose="020B0604020202020204" pitchFamily="34" charset="0"/>
                        </a:rPr>
                        <a:t>Geographical Focus: </a:t>
                      </a:r>
                      <a:r>
                        <a:rPr lang="en-SG" sz="800" kern="1200" dirty="0">
                          <a:solidFill>
                            <a:schemeClr val="dk1"/>
                          </a:solidFill>
                          <a:latin typeface="Arial" panose="020B0604020202020204" pitchFamily="34" charset="0"/>
                          <a:ea typeface="+mn-ea"/>
                          <a:cs typeface="Arial" panose="020B0604020202020204" pitchFamily="34" charset="0"/>
                        </a:rPr>
                        <a:t>Singapore</a:t>
                      </a:r>
                    </a:p>
                    <a:p>
                      <a:pPr algn="just"/>
                      <a:r>
                        <a:rPr lang="en-SG" sz="800" b="1" kern="1200" dirty="0">
                          <a:solidFill>
                            <a:schemeClr val="dk1"/>
                          </a:solidFill>
                          <a:latin typeface="Arial" panose="020B0604020202020204" pitchFamily="34" charset="0"/>
                          <a:ea typeface="+mn-ea"/>
                          <a:cs typeface="Arial" panose="020B0604020202020204" pitchFamily="34" charset="0"/>
                        </a:rPr>
                        <a:t>Fund Source: </a:t>
                      </a:r>
                      <a:r>
                        <a:rPr lang="en-SG" sz="800" kern="1200" dirty="0">
                          <a:solidFill>
                            <a:schemeClr val="dk1"/>
                          </a:solidFill>
                          <a:latin typeface="Arial" panose="020B0604020202020204" pitchFamily="34" charset="0"/>
                          <a:ea typeface="+mn-ea"/>
                          <a:cs typeface="Arial" panose="020B0604020202020204" pitchFamily="34" charset="0"/>
                        </a:rPr>
                        <a:t>Cash, SRS, existing non-CPF securities or non-CPF unit trusts</a:t>
                      </a:r>
                    </a:p>
                    <a:p>
                      <a:pPr algn="just"/>
                      <a:r>
                        <a:rPr lang="en-SG" sz="800" b="1" kern="1200" dirty="0">
                          <a:solidFill>
                            <a:schemeClr val="dk1"/>
                          </a:solidFill>
                          <a:latin typeface="Arial" panose="020B0604020202020204" pitchFamily="34" charset="0"/>
                          <a:ea typeface="+mn-ea"/>
                          <a:cs typeface="Arial" panose="020B0604020202020204" pitchFamily="34" charset="0"/>
                        </a:rPr>
                        <a:t>Minimum Initial Investment: </a:t>
                      </a:r>
                      <a:r>
                        <a:rPr lang="en-SG" sz="800" kern="1200" dirty="0">
                          <a:solidFill>
                            <a:schemeClr val="dk1"/>
                          </a:solidFill>
                          <a:latin typeface="Arial" panose="020B0604020202020204" pitchFamily="34" charset="0"/>
                          <a:ea typeface="+mn-ea"/>
                          <a:cs typeface="Arial" panose="020B0604020202020204" pitchFamily="34" charset="0"/>
                        </a:rPr>
                        <a:t>S$25,000 </a:t>
                      </a:r>
                    </a:p>
                    <a:p>
                      <a:pPr algn="just"/>
                      <a:r>
                        <a:rPr lang="en-SG" sz="800" b="1" kern="1200" dirty="0">
                          <a:solidFill>
                            <a:schemeClr val="dk1"/>
                          </a:solidFill>
                          <a:latin typeface="Arial" panose="020B0604020202020204" pitchFamily="34" charset="0"/>
                          <a:ea typeface="+mn-ea"/>
                          <a:cs typeface="Arial" panose="020B0604020202020204" pitchFamily="34" charset="0"/>
                        </a:rPr>
                        <a:t>Minimum Subsequent investment: </a:t>
                      </a:r>
                      <a:r>
                        <a:rPr lang="en-SG" sz="800" kern="1200" dirty="0">
                          <a:solidFill>
                            <a:schemeClr val="dk1"/>
                          </a:solidFill>
                          <a:latin typeface="Arial" panose="020B0604020202020204" pitchFamily="34" charset="0"/>
                          <a:ea typeface="+mn-ea"/>
                          <a:cs typeface="Arial" panose="020B0604020202020204" pitchFamily="34" charset="0"/>
                        </a:rPr>
                        <a:t>Allowable with no restriction. Monthly Investment Plan (minimum S$500 per month) is also available.</a:t>
                      </a:r>
                      <a:endParaRPr lang="en-US" sz="800" kern="1200" dirty="0">
                        <a:solidFill>
                          <a:schemeClr val="dk1"/>
                        </a:solidFill>
                        <a:latin typeface="Arial" panose="020B0604020202020204" pitchFamily="34" charset="0"/>
                        <a:ea typeface="+mn-ea"/>
                        <a:cs typeface="Arial" panose="020B0604020202020204" pitchFamily="34" charset="0"/>
                      </a:endParaRPr>
                    </a:p>
                    <a:p>
                      <a:pPr marL="0" marR="0" indent="0" algn="just" defTabSz="685800" rtl="0" eaLnBrk="1" fontAlgn="auto" latinLnBrk="0" hangingPunct="1">
                        <a:lnSpc>
                          <a:spcPct val="100000"/>
                        </a:lnSpc>
                        <a:spcBef>
                          <a:spcPts val="0"/>
                        </a:spcBef>
                        <a:spcAft>
                          <a:spcPts val="0"/>
                        </a:spcAft>
                        <a:buClrTx/>
                        <a:buSzTx/>
                        <a:buFontTx/>
                        <a:buNone/>
                        <a:tabLst/>
                        <a:defRPr/>
                      </a:pPr>
                      <a:r>
                        <a:rPr lang="en-US" sz="800" b="1" kern="1200" dirty="0">
                          <a:solidFill>
                            <a:schemeClr val="dk1"/>
                          </a:solidFill>
                          <a:latin typeface="Arial" panose="020B0604020202020204" pitchFamily="34" charset="0"/>
                          <a:ea typeface="+mn-ea"/>
                          <a:cs typeface="Arial" panose="020B0604020202020204" pitchFamily="34" charset="0"/>
                        </a:rPr>
                        <a:t>Partial Withdrawal</a:t>
                      </a:r>
                      <a:r>
                        <a:rPr lang="en-US" sz="800" kern="1200" dirty="0">
                          <a:solidFill>
                            <a:schemeClr val="dk1"/>
                          </a:solidFill>
                          <a:latin typeface="Arial" panose="020B0604020202020204" pitchFamily="34" charset="0"/>
                          <a:ea typeface="+mn-ea"/>
                          <a:cs typeface="Arial" panose="020B0604020202020204" pitchFamily="34" charset="0"/>
                        </a:rPr>
                        <a:t>:</a:t>
                      </a:r>
                      <a:r>
                        <a:rPr lang="en-US" sz="800" kern="1200" baseline="0" dirty="0">
                          <a:solidFill>
                            <a:schemeClr val="dk1"/>
                          </a:solidFill>
                          <a:latin typeface="Arial" panose="020B0604020202020204" pitchFamily="34" charset="0"/>
                          <a:ea typeface="+mn-ea"/>
                          <a:cs typeface="Arial" panose="020B0604020202020204" pitchFamily="34" charset="0"/>
                        </a:rPr>
                        <a:t> Allowable with no withdrawal fee</a:t>
                      </a:r>
                      <a:endParaRPr lang="en-SG" sz="800" kern="1200" dirty="0">
                        <a:solidFill>
                          <a:schemeClr val="dk1"/>
                        </a:solidFill>
                        <a:latin typeface="Arial" panose="020B0604020202020204" pitchFamily="34" charset="0"/>
                        <a:ea typeface="+mn-ea"/>
                        <a:cs typeface="Arial" panose="020B0604020202020204" pitchFamily="34" charset="0"/>
                      </a:endParaRPr>
                    </a:p>
                    <a:p>
                      <a:pPr algn="just"/>
                      <a:r>
                        <a:rPr lang="en-SG" sz="800" b="1" kern="1200" dirty="0">
                          <a:solidFill>
                            <a:schemeClr val="dk1"/>
                          </a:solidFill>
                          <a:latin typeface="Arial" panose="020B0604020202020204" pitchFamily="34" charset="0"/>
                          <a:ea typeface="+mn-ea"/>
                          <a:cs typeface="Arial" panose="020B0604020202020204" pitchFamily="34" charset="0"/>
                        </a:rPr>
                        <a:t>Minimum Holding Amount: </a:t>
                      </a:r>
                      <a:r>
                        <a:rPr lang="en-SG" sz="800" b="0" kern="1200" dirty="0">
                          <a:solidFill>
                            <a:schemeClr val="dk1"/>
                          </a:solidFill>
                          <a:latin typeface="Arial" panose="020B0604020202020204" pitchFamily="34" charset="0"/>
                          <a:ea typeface="+mn-ea"/>
                          <a:cs typeface="Arial" panose="020B0604020202020204" pitchFamily="34" charset="0"/>
                        </a:rPr>
                        <a:t>S</a:t>
                      </a:r>
                      <a:r>
                        <a:rPr lang="en-SG" sz="800" kern="1200" dirty="0">
                          <a:solidFill>
                            <a:schemeClr val="dk1"/>
                          </a:solidFill>
                          <a:latin typeface="Arial" panose="020B0604020202020204" pitchFamily="34" charset="0"/>
                          <a:ea typeface="+mn-ea"/>
                          <a:cs typeface="Arial" panose="020B0604020202020204" pitchFamily="34" charset="0"/>
                        </a:rPr>
                        <a:t>$25,000.</a:t>
                      </a:r>
                    </a:p>
                    <a:p>
                      <a:pPr algn="just"/>
                      <a:r>
                        <a:rPr lang="en-SG" sz="800" b="1" kern="1200" dirty="0">
                          <a:solidFill>
                            <a:schemeClr val="dk1"/>
                          </a:solidFill>
                          <a:latin typeface="Arial" panose="020B0604020202020204" pitchFamily="34" charset="0"/>
                          <a:ea typeface="+mn-ea"/>
                          <a:cs typeface="Arial" panose="020B0604020202020204" pitchFamily="34" charset="0"/>
                        </a:rPr>
                        <a:t>Regular </a:t>
                      </a:r>
                      <a:r>
                        <a:rPr lang="en-SG" sz="800" b="1" kern="1200" dirty="0" err="1">
                          <a:solidFill>
                            <a:schemeClr val="dk1"/>
                          </a:solidFill>
                          <a:latin typeface="Arial" panose="020B0604020202020204" pitchFamily="34" charset="0"/>
                          <a:ea typeface="+mn-ea"/>
                          <a:cs typeface="Arial" panose="020B0604020202020204" pitchFamily="34" charset="0"/>
                        </a:rPr>
                        <a:t>Payout</a:t>
                      </a:r>
                      <a:r>
                        <a:rPr lang="en-SG" sz="800" b="1" kern="1200" baseline="0" dirty="0">
                          <a:solidFill>
                            <a:schemeClr val="dk1"/>
                          </a:solidFill>
                          <a:latin typeface="Arial" panose="020B0604020202020204" pitchFamily="34" charset="0"/>
                          <a:ea typeface="+mn-ea"/>
                          <a:cs typeface="Arial" panose="020B0604020202020204" pitchFamily="34" charset="0"/>
                        </a:rPr>
                        <a:t>:</a:t>
                      </a:r>
                      <a:r>
                        <a:rPr lang="en-SG" sz="800" kern="1200" baseline="0" dirty="0">
                          <a:solidFill>
                            <a:schemeClr val="dk1"/>
                          </a:solidFill>
                          <a:latin typeface="Arial" panose="020B0604020202020204" pitchFamily="34" charset="0"/>
                          <a:ea typeface="+mn-ea"/>
                          <a:cs typeface="Arial" panose="020B0604020202020204" pitchFamily="34" charset="0"/>
                        </a:rPr>
                        <a:t> January &amp; July</a:t>
                      </a:r>
                      <a:endParaRPr lang="en-SG" sz="800" kern="1200" dirty="0">
                        <a:solidFill>
                          <a:schemeClr val="dk1"/>
                        </a:solidFill>
                        <a:latin typeface="Arial" panose="020B0604020202020204" pitchFamily="34" charset="0"/>
                        <a:ea typeface="+mn-ea"/>
                        <a:cs typeface="Arial" panose="020B0604020202020204" pitchFamily="34" charset="0"/>
                      </a:endParaRPr>
                    </a:p>
                    <a:p>
                      <a:pPr algn="just"/>
                      <a:r>
                        <a:rPr lang="en-SG" sz="800" b="1" kern="1200" dirty="0">
                          <a:solidFill>
                            <a:schemeClr val="dk1"/>
                          </a:solidFill>
                          <a:latin typeface="Arial" panose="020B0604020202020204" pitchFamily="34" charset="0"/>
                          <a:ea typeface="+mn-ea"/>
                          <a:cs typeface="Arial" panose="020B0604020202020204" pitchFamily="34" charset="0"/>
                        </a:rPr>
                        <a:t>Risk Profile:</a:t>
                      </a:r>
                      <a:r>
                        <a:rPr lang="en-SG" sz="800" b="1" kern="1200" baseline="0" dirty="0">
                          <a:solidFill>
                            <a:schemeClr val="dk1"/>
                          </a:solidFill>
                          <a:latin typeface="Arial" panose="020B0604020202020204" pitchFamily="34" charset="0"/>
                          <a:ea typeface="+mn-ea"/>
                          <a:cs typeface="Arial" panose="020B0604020202020204" pitchFamily="34" charset="0"/>
                        </a:rPr>
                        <a:t> </a:t>
                      </a:r>
                      <a:r>
                        <a:rPr lang="en-SG" sz="800" kern="1200" dirty="0">
                          <a:solidFill>
                            <a:schemeClr val="dk1"/>
                          </a:solidFill>
                          <a:latin typeface="Arial" panose="020B0604020202020204" pitchFamily="34" charset="0"/>
                          <a:ea typeface="+mn-ea"/>
                          <a:cs typeface="Arial" panose="020B0604020202020204" pitchFamily="34" charset="0"/>
                        </a:rPr>
                        <a:t>Moderately</a:t>
                      </a:r>
                      <a:r>
                        <a:rPr lang="en-SG" sz="800" kern="1200" baseline="0" dirty="0">
                          <a:solidFill>
                            <a:schemeClr val="dk1"/>
                          </a:solidFill>
                          <a:latin typeface="Arial" panose="020B0604020202020204" pitchFamily="34" charset="0"/>
                          <a:ea typeface="+mn-ea"/>
                          <a:cs typeface="Arial" panose="020B0604020202020204" pitchFamily="34" charset="0"/>
                        </a:rPr>
                        <a:t> Aggressive Looking For Growth and Income</a:t>
                      </a:r>
                      <a:r>
                        <a:rPr lang="en-SG" sz="800" kern="1200" baseline="0" dirty="0">
                          <a:solidFill>
                            <a:schemeClr val="tx1"/>
                          </a:solidFill>
                          <a:latin typeface="Arial" panose="020B0604020202020204" pitchFamily="34" charset="0"/>
                          <a:ea typeface="+mn-ea"/>
                          <a:cs typeface="Arial" panose="020B0604020202020204" pitchFamily="34" charset="0"/>
                        </a:rPr>
                        <a:t>. </a:t>
                      </a:r>
                      <a:r>
                        <a:rPr lang="en-SG" sz="800" i="1" kern="1200" baseline="0" dirty="0">
                          <a:solidFill>
                            <a:schemeClr val="tx1"/>
                          </a:solidFill>
                          <a:latin typeface="Arial" panose="020B0604020202020204" pitchFamily="34" charset="0"/>
                          <a:ea typeface="+mn-ea"/>
                          <a:cs typeface="Arial" panose="020B0604020202020204" pitchFamily="34" charset="0"/>
                        </a:rPr>
                        <a:t>(This discretionary managed account service has equity and country concentration risks, as it is primarily invested in equity and in one country, Singapore.)</a:t>
                      </a:r>
                    </a:p>
                  </a:txBody>
                  <a:tcP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3"/>
                  </a:ext>
                </a:extLst>
              </a:tr>
              <a:tr h="256376">
                <a:tc>
                  <a:txBody>
                    <a:bodyPr/>
                    <a:lstStyle/>
                    <a:p>
                      <a:pPr algn="just"/>
                      <a:r>
                        <a:rPr lang="en-SG" sz="1000" b="1" kern="1200" dirty="0">
                          <a:solidFill>
                            <a:schemeClr val="bg1"/>
                          </a:solidFill>
                          <a:latin typeface="Arial" panose="020B0604020202020204" pitchFamily="34" charset="0"/>
                          <a:cs typeface="Arial" panose="020B0604020202020204" pitchFamily="34" charset="0"/>
                        </a:rPr>
                        <a:t>FEES</a:t>
                      </a:r>
                      <a:endParaRPr lang="en-SG" sz="1000" b="1" kern="1200" dirty="0">
                        <a:solidFill>
                          <a:schemeClr val="bg1"/>
                        </a:solidFill>
                        <a:latin typeface="Arial" panose="020B0604020202020204" pitchFamily="34" charset="0"/>
                        <a:ea typeface="+mn-ea"/>
                        <a:cs typeface="Arial" panose="020B0604020202020204" pitchFamily="34" charset="0"/>
                      </a:endParaRPr>
                    </a:p>
                  </a:txBody>
                  <a:tcP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xmlns="" val="10004"/>
                  </a:ext>
                </a:extLst>
              </a:tr>
              <a:tr h="2147150">
                <a:tc>
                  <a:txBody>
                    <a:bodyPr/>
                    <a:lstStyle/>
                    <a:p>
                      <a:pPr algn="just"/>
                      <a:r>
                        <a:rPr lang="en-SG" sz="800" b="1" kern="1200" dirty="0">
                          <a:solidFill>
                            <a:schemeClr val="dk1"/>
                          </a:solidFill>
                          <a:latin typeface="Arial" panose="020B0604020202020204" pitchFamily="34" charset="0"/>
                          <a:ea typeface="+mn-ea"/>
                          <a:cs typeface="Arial" panose="020B0604020202020204" pitchFamily="34" charset="0"/>
                        </a:rPr>
                        <a:t>Upfront Fee: </a:t>
                      </a:r>
                    </a:p>
                    <a:p>
                      <a:pPr algn="just"/>
                      <a:r>
                        <a:rPr lang="en-SG" sz="800" kern="1200" dirty="0">
                          <a:solidFill>
                            <a:schemeClr val="dk1"/>
                          </a:solidFill>
                          <a:latin typeface="Arial" panose="020B0604020202020204" pitchFamily="34" charset="0"/>
                          <a:ea typeface="+mn-ea"/>
                          <a:cs typeface="Arial" panose="020B0604020202020204" pitchFamily="34" charset="0"/>
                        </a:rPr>
                        <a:t>Up to 3% of invested amount.</a:t>
                      </a:r>
                    </a:p>
                    <a:p>
                      <a:pPr algn="just"/>
                      <a:r>
                        <a:rPr lang="en-SG" sz="800" kern="1200" dirty="0">
                          <a:solidFill>
                            <a:schemeClr val="dk1"/>
                          </a:solidFill>
                          <a:latin typeface="Arial" panose="020B0604020202020204" pitchFamily="34" charset="0"/>
                          <a:ea typeface="+mn-ea"/>
                          <a:cs typeface="Arial" panose="020B0604020202020204" pitchFamily="34" charset="0"/>
                        </a:rPr>
                        <a:t> </a:t>
                      </a:r>
                    </a:p>
                    <a:p>
                      <a:pPr algn="just"/>
                      <a:r>
                        <a:rPr lang="en-SG" sz="800" b="1" kern="1200" dirty="0">
                          <a:solidFill>
                            <a:schemeClr val="dk1"/>
                          </a:solidFill>
                          <a:latin typeface="Arial" panose="020B0604020202020204" pitchFamily="34" charset="0"/>
                          <a:ea typeface="+mn-ea"/>
                          <a:cs typeface="Arial" panose="020B0604020202020204" pitchFamily="34" charset="0"/>
                        </a:rPr>
                        <a:t>Management Fee: </a:t>
                      </a:r>
                    </a:p>
                    <a:p>
                      <a:pPr algn="just"/>
                      <a:r>
                        <a:rPr lang="en-SG" sz="800" kern="1200" dirty="0">
                          <a:solidFill>
                            <a:schemeClr val="dk1"/>
                          </a:solidFill>
                          <a:latin typeface="Arial" panose="020B0604020202020204" pitchFamily="34" charset="0"/>
                          <a:ea typeface="+mn-ea"/>
                          <a:cs typeface="Arial" panose="020B0604020202020204" pitchFamily="34" charset="0"/>
                        </a:rPr>
                        <a:t>1.50% p.a. (Below S$100,000)</a:t>
                      </a:r>
                    </a:p>
                    <a:p>
                      <a:pPr algn="just"/>
                      <a:r>
                        <a:rPr lang="en-SG" sz="800" kern="1200" dirty="0">
                          <a:solidFill>
                            <a:schemeClr val="dk1"/>
                          </a:solidFill>
                          <a:latin typeface="Arial" panose="020B0604020202020204" pitchFamily="34" charset="0"/>
                          <a:ea typeface="+mn-ea"/>
                          <a:cs typeface="Arial" panose="020B0604020202020204" pitchFamily="34" charset="0"/>
                        </a:rPr>
                        <a:t>1.00% p.a. (S$100,000 to S$1 mil)</a:t>
                      </a:r>
                    </a:p>
                    <a:p>
                      <a:pPr algn="just"/>
                      <a:r>
                        <a:rPr lang="en-SG" sz="800" kern="1200" dirty="0">
                          <a:solidFill>
                            <a:schemeClr val="dk1"/>
                          </a:solidFill>
                          <a:latin typeface="Arial" panose="020B0604020202020204" pitchFamily="34" charset="0"/>
                          <a:ea typeface="+mn-ea"/>
                          <a:cs typeface="Arial" panose="020B0604020202020204" pitchFamily="34" charset="0"/>
                        </a:rPr>
                        <a:t>0.75% p.a. (Above S$1 mil)</a:t>
                      </a:r>
                    </a:p>
                    <a:p>
                      <a:pPr algn="just"/>
                      <a:r>
                        <a:rPr lang="en-SG" sz="800" kern="1200" dirty="0">
                          <a:solidFill>
                            <a:schemeClr val="dk1"/>
                          </a:solidFill>
                          <a:latin typeface="Arial" panose="020B0604020202020204" pitchFamily="34" charset="0"/>
                          <a:ea typeface="+mn-ea"/>
                          <a:cs typeface="Arial" panose="020B0604020202020204" pitchFamily="34" charset="0"/>
                        </a:rPr>
                        <a:t> </a:t>
                      </a:r>
                    </a:p>
                    <a:p>
                      <a:pPr algn="just"/>
                      <a:r>
                        <a:rPr lang="en-SG" sz="800" b="1" kern="1200" dirty="0">
                          <a:solidFill>
                            <a:schemeClr val="dk1"/>
                          </a:solidFill>
                          <a:latin typeface="Arial" panose="020B0604020202020204" pitchFamily="34" charset="0"/>
                          <a:ea typeface="+mn-ea"/>
                          <a:cs typeface="Arial" panose="020B0604020202020204" pitchFamily="34" charset="0"/>
                        </a:rPr>
                        <a:t>Performance Fee: </a:t>
                      </a:r>
                    </a:p>
                    <a:p>
                      <a:pPr algn="just"/>
                      <a:r>
                        <a:rPr lang="en-SG" sz="800" kern="1200" dirty="0">
                          <a:solidFill>
                            <a:schemeClr val="dk1"/>
                          </a:solidFill>
                          <a:latin typeface="Arial" panose="020B0604020202020204" pitchFamily="34" charset="0"/>
                          <a:ea typeface="+mn-ea"/>
                          <a:cs typeface="Arial" panose="020B0604020202020204" pitchFamily="34" charset="0"/>
                        </a:rPr>
                        <a:t>10% of the net asset value</a:t>
                      </a:r>
                      <a:r>
                        <a:rPr lang="en-SG" sz="800" kern="1200" baseline="30000" dirty="0">
                          <a:solidFill>
                            <a:schemeClr val="dk1"/>
                          </a:solidFill>
                          <a:latin typeface="Arial" panose="020B0604020202020204" pitchFamily="34" charset="0"/>
                          <a:ea typeface="+mn-ea"/>
                          <a:cs typeface="Arial" panose="020B0604020202020204" pitchFamily="34" charset="0"/>
                        </a:rPr>
                        <a:t>7</a:t>
                      </a:r>
                      <a:r>
                        <a:rPr lang="en-SG" sz="800" kern="1200" dirty="0">
                          <a:solidFill>
                            <a:schemeClr val="dk1"/>
                          </a:solidFill>
                          <a:latin typeface="Arial" panose="020B0604020202020204" pitchFamily="34" charset="0"/>
                          <a:ea typeface="+mn-ea"/>
                          <a:cs typeface="Arial" panose="020B0604020202020204" pitchFamily="34" charset="0"/>
                        </a:rPr>
                        <a:t> in excess of prevailing high water mark</a:t>
                      </a:r>
                      <a:r>
                        <a:rPr lang="en-SG" sz="800" strike="noStrike" kern="1200" baseline="30000" dirty="0">
                          <a:solidFill>
                            <a:schemeClr val="dk1"/>
                          </a:solidFill>
                          <a:latin typeface="Arial" panose="020B0604020202020204" pitchFamily="34" charset="0"/>
                          <a:ea typeface="+mn-ea"/>
                          <a:cs typeface="Arial" panose="020B0604020202020204" pitchFamily="34" charset="0"/>
                        </a:rPr>
                        <a:t>8</a:t>
                      </a:r>
                      <a:r>
                        <a:rPr lang="en-SG" sz="800" kern="1200" dirty="0">
                          <a:solidFill>
                            <a:schemeClr val="dk1"/>
                          </a:solidFill>
                          <a:latin typeface="Arial" panose="020B0604020202020204" pitchFamily="34" charset="0"/>
                          <a:ea typeface="+mn-ea"/>
                          <a:cs typeface="Arial" panose="020B0604020202020204" pitchFamily="34" charset="0"/>
                        </a:rPr>
                        <a:t>, calculated and payable annually or upon closure of the account.</a:t>
                      </a:r>
                    </a:p>
                    <a:p>
                      <a:pPr algn="just"/>
                      <a:r>
                        <a:rPr lang="en-SG" sz="800" kern="1200" dirty="0">
                          <a:solidFill>
                            <a:schemeClr val="dk1"/>
                          </a:solidFill>
                          <a:latin typeface="Arial" panose="020B0604020202020204" pitchFamily="34" charset="0"/>
                          <a:ea typeface="+mn-ea"/>
                          <a:cs typeface="Arial" panose="020B0604020202020204" pitchFamily="34" charset="0"/>
                        </a:rPr>
                        <a:t> </a:t>
                      </a:r>
                    </a:p>
                    <a:p>
                      <a:pPr algn="just"/>
                      <a:r>
                        <a:rPr lang="en-SG" sz="800" kern="1200" dirty="0">
                          <a:solidFill>
                            <a:schemeClr val="dk1"/>
                          </a:solidFill>
                          <a:latin typeface="Arial" panose="020B0604020202020204" pitchFamily="34" charset="0"/>
                          <a:ea typeface="+mn-ea"/>
                          <a:cs typeface="Arial" panose="020B0604020202020204" pitchFamily="34" charset="0"/>
                        </a:rPr>
                        <a:t>For details of fees and other charges, please refer to the Discretionary Account Management Agreement and its accompanying Schedule.</a:t>
                      </a:r>
                    </a:p>
                  </a:txBody>
                  <a:tcP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5"/>
                  </a:ext>
                </a:extLst>
              </a:tr>
              <a:tr h="256376">
                <a:tc>
                  <a:txBody>
                    <a:bodyPr/>
                    <a:lstStyle/>
                    <a:p>
                      <a:pPr algn="just"/>
                      <a:r>
                        <a:rPr lang="en-SG" sz="1000" b="1" kern="1200" dirty="0">
                          <a:solidFill>
                            <a:schemeClr val="bg1"/>
                          </a:solidFill>
                          <a:latin typeface="Arial" panose="020B0604020202020204" pitchFamily="34" charset="0"/>
                          <a:cs typeface="Arial" panose="020B0604020202020204" pitchFamily="34" charset="0"/>
                        </a:rPr>
                        <a:t>PORTFOLIO MANAGERS</a:t>
                      </a:r>
                      <a:endParaRPr lang="en-SG" sz="1000" b="1" kern="1200" dirty="0">
                        <a:solidFill>
                          <a:schemeClr val="bg1"/>
                        </a:solidFill>
                        <a:latin typeface="Arial" panose="020B0604020202020204" pitchFamily="34" charset="0"/>
                        <a:ea typeface="+mn-ea"/>
                        <a:cs typeface="Arial" panose="020B0604020202020204" pitchFamily="34" charset="0"/>
                      </a:endParaRPr>
                    </a:p>
                  </a:txBody>
                  <a:tcP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xmlns="" val="3790731797"/>
                  </a:ext>
                </a:extLst>
              </a:tr>
              <a:tr h="737081">
                <a:tc>
                  <a:txBody>
                    <a:bodyPr/>
                    <a:lstStyle/>
                    <a:p>
                      <a:pPr algn="l"/>
                      <a:r>
                        <a:rPr lang="en-US" sz="800" b="1" kern="1200" dirty="0">
                          <a:solidFill>
                            <a:schemeClr val="dk1"/>
                          </a:solidFill>
                          <a:latin typeface="Arial" panose="020B0604020202020204" pitchFamily="34" charset="0"/>
                          <a:ea typeface="+mn-ea"/>
                          <a:cs typeface="Arial" panose="020B0604020202020204" pitchFamily="34" charset="0"/>
                        </a:rPr>
                        <a:t>Darren Chan Run Xiong</a:t>
                      </a:r>
                    </a:p>
                    <a:p>
                      <a:pPr algn="l"/>
                      <a:r>
                        <a:rPr lang="en-US" sz="800" b="0" kern="1200" dirty="0">
                          <a:solidFill>
                            <a:schemeClr val="dk1"/>
                          </a:solidFill>
                          <a:latin typeface="Arial" panose="020B0604020202020204" pitchFamily="34" charset="0"/>
                          <a:ea typeface="+mn-ea"/>
                          <a:cs typeface="Arial" panose="020B0604020202020204" pitchFamily="34" charset="0"/>
                        </a:rPr>
                        <a:t>darrenchanrx@phillip.com.sg</a:t>
                      </a:r>
                    </a:p>
                    <a:p>
                      <a:pPr algn="l"/>
                      <a:endParaRPr lang="en-GB" sz="800" b="1" kern="1200" dirty="0">
                        <a:solidFill>
                          <a:schemeClr val="dk1"/>
                        </a:solidFill>
                        <a:latin typeface="Arial" panose="020B0604020202020204" pitchFamily="34" charset="0"/>
                        <a:ea typeface="+mn-ea"/>
                        <a:cs typeface="Arial" panose="020B0604020202020204" pitchFamily="34" charset="0"/>
                      </a:endParaRPr>
                    </a:p>
                    <a:p>
                      <a:pPr algn="l"/>
                      <a:r>
                        <a:rPr lang="en-GB" sz="800" b="1" kern="1200" dirty="0">
                          <a:solidFill>
                            <a:schemeClr val="dk1"/>
                          </a:solidFill>
                          <a:latin typeface="Arial" panose="020B0604020202020204" pitchFamily="34" charset="0"/>
                          <a:ea typeface="+mn-ea"/>
                          <a:cs typeface="Arial" panose="020B0604020202020204" pitchFamily="34" charset="0"/>
                        </a:rPr>
                        <a:t>Gregory </a:t>
                      </a:r>
                      <a:r>
                        <a:rPr lang="en-GB" sz="800" b="1" kern="1200" dirty="0" err="1">
                          <a:solidFill>
                            <a:schemeClr val="dk1"/>
                          </a:solidFill>
                          <a:latin typeface="Arial" panose="020B0604020202020204" pitchFamily="34" charset="0"/>
                          <a:ea typeface="+mn-ea"/>
                          <a:cs typeface="Arial" panose="020B0604020202020204" pitchFamily="34" charset="0"/>
                        </a:rPr>
                        <a:t>Kylon</a:t>
                      </a:r>
                      <a:r>
                        <a:rPr lang="en-GB" sz="800" b="1" kern="1200" dirty="0">
                          <a:solidFill>
                            <a:schemeClr val="dk1"/>
                          </a:solidFill>
                          <a:latin typeface="Arial" panose="020B0604020202020204" pitchFamily="34" charset="0"/>
                          <a:ea typeface="+mn-ea"/>
                          <a:cs typeface="Arial" panose="020B0604020202020204" pitchFamily="34" charset="0"/>
                        </a:rPr>
                        <a:t> Tham</a:t>
                      </a:r>
                    </a:p>
                    <a:p>
                      <a:pPr algn="l"/>
                      <a:r>
                        <a:rPr lang="en-GB" sz="800" b="0" kern="1200" dirty="0">
                          <a:solidFill>
                            <a:schemeClr val="dk1"/>
                          </a:solidFill>
                          <a:latin typeface="Arial" panose="020B0604020202020204" pitchFamily="34" charset="0"/>
                          <a:ea typeface="+mn-ea"/>
                          <a:cs typeface="Arial" panose="020B0604020202020204" pitchFamily="34" charset="0"/>
                        </a:rPr>
                        <a:t>gregorykt@phillip.com.sg</a:t>
                      </a:r>
                    </a:p>
                  </a:txBody>
                  <a:tcP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xmlns="" val="3684612233"/>
                  </a:ext>
                </a:extLst>
              </a:tr>
            </a:tbl>
          </a:graphicData>
        </a:graphic>
      </p:graphicFrame>
      <p:graphicFrame>
        <p:nvGraphicFramePr>
          <p:cNvPr id="23" name="Group 151"/>
          <p:cNvGraphicFramePr>
            <a:graphicFrameLocks noGrp="1"/>
          </p:cNvGraphicFramePr>
          <p:nvPr>
            <p:extLst>
              <p:ext uri="{D42A27DB-BD31-4B8C-83A1-F6EECF244321}">
                <p14:modId xmlns:p14="http://schemas.microsoft.com/office/powerpoint/2010/main" val="3560942539"/>
              </p:ext>
            </p:extLst>
          </p:nvPr>
        </p:nvGraphicFramePr>
        <p:xfrm>
          <a:off x="61083" y="4589981"/>
          <a:ext cx="4160080" cy="639209"/>
        </p:xfrm>
        <a:graphic>
          <a:graphicData uri="http://schemas.openxmlformats.org/drawingml/2006/table">
            <a:tbl>
              <a:tblPr/>
              <a:tblGrid>
                <a:gridCol w="910467">
                  <a:extLst>
                    <a:ext uri="{9D8B030D-6E8A-4147-A177-3AD203B41FA5}">
                      <a16:colId xmlns:a16="http://schemas.microsoft.com/office/drawing/2014/main" xmlns="" val="20000"/>
                    </a:ext>
                  </a:extLst>
                </a:gridCol>
                <a:gridCol w="340433">
                  <a:extLst>
                    <a:ext uri="{9D8B030D-6E8A-4147-A177-3AD203B41FA5}">
                      <a16:colId xmlns:a16="http://schemas.microsoft.com/office/drawing/2014/main" xmlns="" val="20001"/>
                    </a:ext>
                  </a:extLst>
                </a:gridCol>
                <a:gridCol w="377028">
                  <a:extLst>
                    <a:ext uri="{9D8B030D-6E8A-4147-A177-3AD203B41FA5}">
                      <a16:colId xmlns:a16="http://schemas.microsoft.com/office/drawing/2014/main" xmlns="" val="20002"/>
                    </a:ext>
                  </a:extLst>
                </a:gridCol>
                <a:gridCol w="386612">
                  <a:extLst>
                    <a:ext uri="{9D8B030D-6E8A-4147-A177-3AD203B41FA5}">
                      <a16:colId xmlns:a16="http://schemas.microsoft.com/office/drawing/2014/main" xmlns="" val="20003"/>
                    </a:ext>
                  </a:extLst>
                </a:gridCol>
                <a:gridCol w="362648">
                  <a:extLst>
                    <a:ext uri="{9D8B030D-6E8A-4147-A177-3AD203B41FA5}">
                      <a16:colId xmlns:a16="http://schemas.microsoft.com/office/drawing/2014/main" xmlns="" val="20004"/>
                    </a:ext>
                  </a:extLst>
                </a:gridCol>
                <a:gridCol w="445723">
                  <a:extLst>
                    <a:ext uri="{9D8B030D-6E8A-4147-A177-3AD203B41FA5}">
                      <a16:colId xmlns:a16="http://schemas.microsoft.com/office/drawing/2014/main" xmlns="" val="20005"/>
                    </a:ext>
                  </a:extLst>
                </a:gridCol>
                <a:gridCol w="445723">
                  <a:extLst>
                    <a:ext uri="{9D8B030D-6E8A-4147-A177-3AD203B41FA5}">
                      <a16:colId xmlns:a16="http://schemas.microsoft.com/office/drawing/2014/main" xmlns="" val="20006"/>
                    </a:ext>
                  </a:extLst>
                </a:gridCol>
                <a:gridCol w="445723">
                  <a:extLst>
                    <a:ext uri="{9D8B030D-6E8A-4147-A177-3AD203B41FA5}">
                      <a16:colId xmlns:a16="http://schemas.microsoft.com/office/drawing/2014/main" xmlns="" val="20007"/>
                    </a:ext>
                  </a:extLst>
                </a:gridCol>
                <a:gridCol w="445723">
                  <a:extLst>
                    <a:ext uri="{9D8B030D-6E8A-4147-A177-3AD203B41FA5}">
                      <a16:colId xmlns:a16="http://schemas.microsoft.com/office/drawing/2014/main" xmlns="" val="20008"/>
                    </a:ext>
                  </a:extLst>
                </a:gridCol>
              </a:tblGrid>
              <a:tr h="28200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SG" sz="750" b="1" i="0" u="none" strike="noStrike" cap="none" normalizeH="0" baseline="0" dirty="0">
                        <a:ln>
                          <a:noFill/>
                        </a:ln>
                        <a:solidFill>
                          <a:schemeClr val="tx1"/>
                        </a:solidFill>
                        <a:effectLst/>
                        <a:latin typeface="Arial" charset="0"/>
                        <a:cs typeface="Arial" charset="0"/>
                      </a:endParaRPr>
                    </a:p>
                  </a:txBody>
                  <a:tcPr marL="36000" marR="36000" marT="25204" marB="25204" anchor="b" horzOverflow="overflow">
                    <a:lnL>
                      <a:noFill/>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50" b="1" i="0" u="none" strike="noStrike" cap="none" normalizeH="0" baseline="0" dirty="0">
                          <a:ln>
                            <a:noFill/>
                          </a:ln>
                          <a:solidFill>
                            <a:schemeClr val="tx1"/>
                          </a:solidFill>
                          <a:effectLst/>
                          <a:latin typeface="Arial" charset="0"/>
                          <a:cs typeface="Arial" charset="0"/>
                        </a:rPr>
                        <a:t>YTD</a:t>
                      </a:r>
                    </a:p>
                  </a:txBody>
                  <a:tcPr marL="36000" marR="36000" marT="25204" marB="25204" anchor="b" horzOverflow="overflow">
                    <a:lnL>
                      <a:noFill/>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50" b="1" i="0" u="none" strike="noStrike" cap="none" normalizeH="0" baseline="0" dirty="0">
                          <a:ln>
                            <a:noFill/>
                          </a:ln>
                          <a:solidFill>
                            <a:schemeClr val="tx1"/>
                          </a:solidFill>
                          <a:effectLst/>
                          <a:latin typeface="Arial" charset="0"/>
                          <a:cs typeface="Arial" charset="0"/>
                        </a:rPr>
                        <a:t>3Mths</a:t>
                      </a:r>
                    </a:p>
                  </a:txBody>
                  <a:tcPr marL="36000" marR="36000" marT="25204" marB="25204" anchor="b" horzOverflow="overflow">
                    <a:lnL>
                      <a:noFill/>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50" b="1" i="0" u="none" strike="noStrike" cap="none" normalizeH="0" baseline="0" dirty="0">
                          <a:ln>
                            <a:noFill/>
                          </a:ln>
                          <a:solidFill>
                            <a:schemeClr val="tx1"/>
                          </a:solidFill>
                          <a:effectLst/>
                          <a:latin typeface="Arial" charset="0"/>
                          <a:cs typeface="Arial" charset="0"/>
                        </a:rPr>
                        <a:t>6Mths</a:t>
                      </a:r>
                    </a:p>
                  </a:txBody>
                  <a:tcPr marL="36000" marR="36000" marT="25204" marB="25204" anchor="b" horzOverflow="overflow">
                    <a:lnL>
                      <a:noFill/>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50" b="1" i="0" u="none" strike="noStrike" cap="none" normalizeH="0" baseline="0" dirty="0">
                          <a:ln>
                            <a:noFill/>
                          </a:ln>
                          <a:solidFill>
                            <a:schemeClr val="tx1"/>
                          </a:solidFill>
                          <a:effectLst/>
                          <a:latin typeface="Arial" charset="0"/>
                          <a:cs typeface="Arial" charset="0"/>
                        </a:rPr>
                        <a:t>1YR</a:t>
                      </a:r>
                    </a:p>
                  </a:txBody>
                  <a:tcPr marL="36000" marR="36000" marT="25204" marB="25204" anchor="b" horzOverflow="overflow">
                    <a:lnL>
                      <a:noFill/>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50" b="1" i="0" u="none" strike="noStrike" cap="none" normalizeH="0" baseline="0" dirty="0">
                          <a:ln>
                            <a:noFill/>
                          </a:ln>
                          <a:solidFill>
                            <a:schemeClr val="tx1"/>
                          </a:solidFill>
                          <a:effectLst/>
                          <a:latin typeface="Arial" charset="0"/>
                          <a:cs typeface="Arial" charset="0"/>
                        </a:rPr>
                        <a:t>3YRS</a:t>
                      </a:r>
                    </a:p>
                  </a:txBody>
                  <a:tcPr marL="36000" marR="36000" marT="25204" marB="25204" anchor="b" horzOverflow="overflow">
                    <a:lnL>
                      <a:noFill/>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50" b="1" i="0" u="none" strike="noStrike" cap="none" normalizeH="0" baseline="0" dirty="0">
                          <a:ln>
                            <a:noFill/>
                          </a:ln>
                          <a:solidFill>
                            <a:schemeClr val="tx1"/>
                          </a:solidFill>
                          <a:effectLst/>
                          <a:latin typeface="Arial" charset="0"/>
                          <a:cs typeface="Arial" charset="0"/>
                        </a:rPr>
                        <a:t>Since </a:t>
                      </a:r>
                      <a:r>
                        <a:rPr kumimoji="0" lang="en-US" sz="750" b="1" i="0" u="none" strike="noStrike" cap="none" normalizeH="0" baseline="0" dirty="0" err="1">
                          <a:ln>
                            <a:noFill/>
                          </a:ln>
                          <a:solidFill>
                            <a:schemeClr val="tx1"/>
                          </a:solidFill>
                          <a:effectLst/>
                          <a:latin typeface="Arial" charset="0"/>
                          <a:cs typeface="Arial" charset="0"/>
                        </a:rPr>
                        <a:t>Incep</a:t>
                      </a:r>
                      <a:r>
                        <a:rPr kumimoji="0" lang="en-US" sz="750" b="1" i="0" u="none" strike="noStrike" cap="none" normalizeH="0" baseline="0" dirty="0">
                          <a:ln>
                            <a:noFill/>
                          </a:ln>
                          <a:solidFill>
                            <a:schemeClr val="tx1"/>
                          </a:solidFill>
                          <a:effectLst/>
                          <a:latin typeface="Arial" charset="0"/>
                          <a:cs typeface="Arial" charset="0"/>
                        </a:rPr>
                        <a:t>.</a:t>
                      </a:r>
                    </a:p>
                  </a:txBody>
                  <a:tcPr marL="36000" marR="36000" marT="25204" marB="25204" anchor="b" horzOverflow="overflow">
                    <a:lnL>
                      <a:noFill/>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50" b="1" i="0" u="none" strike="noStrike" cap="none" normalizeH="0" baseline="0" dirty="0">
                          <a:ln>
                            <a:noFill/>
                          </a:ln>
                          <a:solidFill>
                            <a:schemeClr val="tx1"/>
                          </a:solidFill>
                          <a:effectLst/>
                          <a:latin typeface="Arial" charset="0"/>
                          <a:cs typeface="Arial" charset="0"/>
                        </a:rPr>
                        <a:t>SD</a:t>
                      </a:r>
                      <a:r>
                        <a:rPr kumimoji="0" lang="en-US" sz="750" b="1" i="0" u="none" strike="noStrike" cap="none" normalizeH="0" baseline="30000" dirty="0">
                          <a:ln>
                            <a:noFill/>
                          </a:ln>
                          <a:solidFill>
                            <a:schemeClr val="tx1"/>
                          </a:solidFill>
                          <a:effectLst/>
                          <a:latin typeface="Arial" charset="0"/>
                          <a:cs typeface="Arial" charset="0"/>
                        </a:rPr>
                        <a:t>5</a:t>
                      </a:r>
                    </a:p>
                  </a:txBody>
                  <a:tcPr marL="36000" marR="36000" marT="25204" marB="25204" anchor="b" horzOverflow="overflow">
                    <a:lnL>
                      <a:noFill/>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50" b="1" i="0" u="none" strike="noStrike" cap="none" normalizeH="0" baseline="0" dirty="0">
                          <a:ln>
                            <a:noFill/>
                          </a:ln>
                          <a:solidFill>
                            <a:schemeClr val="tx1"/>
                          </a:solidFill>
                          <a:effectLst/>
                          <a:latin typeface="Arial" charset="0"/>
                          <a:cs typeface="Arial" charset="0"/>
                        </a:rPr>
                        <a:t>SR</a:t>
                      </a:r>
                      <a:r>
                        <a:rPr kumimoji="0" lang="en-US" sz="750" b="1" i="0" u="none" strike="noStrike" cap="none" normalizeH="0" baseline="30000" dirty="0">
                          <a:ln>
                            <a:noFill/>
                          </a:ln>
                          <a:solidFill>
                            <a:schemeClr val="tx1"/>
                          </a:solidFill>
                          <a:effectLst/>
                          <a:latin typeface="Arial" charset="0"/>
                          <a:cs typeface="Arial" charset="0"/>
                        </a:rPr>
                        <a:t>6</a:t>
                      </a:r>
                    </a:p>
                  </a:txBody>
                  <a:tcPr marL="36000" marR="36000" marT="25204" marB="25204" anchor="b" horzOverflow="overflow">
                    <a:lnL>
                      <a:noFill/>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786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50" b="1" i="0" u="none" strike="noStrike" cap="none" normalizeH="0" baseline="0" dirty="0">
                          <a:ln>
                            <a:noFill/>
                          </a:ln>
                          <a:solidFill>
                            <a:schemeClr val="tx1"/>
                          </a:solidFill>
                          <a:effectLst/>
                          <a:latin typeface="Arial" charset="0"/>
                          <a:cs typeface="Arial" charset="0"/>
                        </a:rPr>
                        <a:t>Composite</a:t>
                      </a:r>
                    </a:p>
                  </a:txBody>
                  <a:tcPr marL="36000" marR="0" marT="25204" marB="25204" horzOverflow="overflow">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r>
                        <a:rPr lang="en-US" sz="900" b="0" i="0" u="none" strike="noStrike" dirty="0" smtClean="0">
                          <a:solidFill>
                            <a:srgbClr val="000000"/>
                          </a:solidFill>
                          <a:effectLst/>
                          <a:latin typeface="Arial" panose="020B0604020202020204" pitchFamily="34" charset="0"/>
                        </a:rPr>
                        <a:t>4.8</a:t>
                      </a:r>
                      <a:endParaRPr lang="en-SG" sz="900" b="0" i="0" u="none" strike="noStrike" dirty="0">
                        <a:solidFill>
                          <a:srgbClr val="000000"/>
                        </a:solidFill>
                        <a:effectLst/>
                        <a:latin typeface="Arial" panose="020B0604020202020204" pitchFamily="34" charset="0"/>
                      </a:endParaRPr>
                    </a:p>
                  </a:txBody>
                  <a:tcPr marL="6350" marR="6350" marT="635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r>
                        <a:rPr lang="en-US" sz="900" b="0" i="0" u="none" strike="noStrike" dirty="0" smtClean="0">
                          <a:solidFill>
                            <a:srgbClr val="000000"/>
                          </a:solidFill>
                          <a:effectLst/>
                          <a:latin typeface="Arial" panose="020B0604020202020204" pitchFamily="34" charset="0"/>
                        </a:rPr>
                        <a:t>1.1</a:t>
                      </a:r>
                      <a:endParaRPr lang="en-SG" sz="900" b="0" i="0" u="none" strike="noStrike" dirty="0">
                        <a:solidFill>
                          <a:srgbClr val="000000"/>
                        </a:solidFill>
                        <a:effectLst/>
                        <a:latin typeface="Arial" panose="020B0604020202020204" pitchFamily="34" charset="0"/>
                      </a:endParaRPr>
                    </a:p>
                  </a:txBody>
                  <a:tcPr marL="6350" marR="6350" marT="635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r>
                        <a:rPr lang="en-US" sz="900" b="0" i="0" u="none" strike="noStrike" dirty="0" smtClean="0">
                          <a:solidFill>
                            <a:srgbClr val="000000"/>
                          </a:solidFill>
                          <a:effectLst/>
                          <a:latin typeface="Arial" panose="020B0604020202020204" pitchFamily="34" charset="0"/>
                        </a:rPr>
                        <a:t>4.8</a:t>
                      </a:r>
                      <a:endParaRPr lang="en-SG" sz="900" b="0" i="0" u="none" strike="noStrike" dirty="0">
                        <a:solidFill>
                          <a:srgbClr val="000000"/>
                        </a:solidFill>
                        <a:effectLst/>
                        <a:latin typeface="Arial" panose="020B0604020202020204" pitchFamily="34" charset="0"/>
                      </a:endParaRPr>
                    </a:p>
                  </a:txBody>
                  <a:tcPr marL="6350" marR="6350" marT="635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r>
                        <a:rPr lang="en-US" sz="900" b="0" i="0" u="none" strike="noStrike" dirty="0" smtClean="0">
                          <a:solidFill>
                            <a:srgbClr val="000000"/>
                          </a:solidFill>
                          <a:effectLst/>
                          <a:latin typeface="Arial" panose="020B0604020202020204" pitchFamily="34" charset="0"/>
                        </a:rPr>
                        <a:t>12.4</a:t>
                      </a:r>
                      <a:endParaRPr lang="en-SG" sz="900" b="0" i="0" u="none" strike="noStrike" dirty="0">
                        <a:solidFill>
                          <a:srgbClr val="000000"/>
                        </a:solidFill>
                        <a:effectLst/>
                        <a:latin typeface="Arial" panose="020B0604020202020204" pitchFamily="34" charset="0"/>
                      </a:endParaRPr>
                    </a:p>
                  </a:txBody>
                  <a:tcPr marL="6350" marR="6350" marT="635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r>
                        <a:rPr lang="en-US" sz="900" b="0" i="0" u="none" strike="noStrike" dirty="0" smtClean="0">
                          <a:solidFill>
                            <a:srgbClr val="000000"/>
                          </a:solidFill>
                          <a:effectLst/>
                          <a:latin typeface="Arial" panose="020B0604020202020204" pitchFamily="34" charset="0"/>
                        </a:rPr>
                        <a:t>5.0</a:t>
                      </a:r>
                      <a:endParaRPr lang="en-SG" sz="900" b="0" i="0" u="none" strike="noStrike" dirty="0">
                        <a:solidFill>
                          <a:srgbClr val="000000"/>
                        </a:solidFill>
                        <a:effectLst/>
                        <a:latin typeface="Arial" panose="020B0604020202020204" pitchFamily="34" charset="0"/>
                      </a:endParaRPr>
                    </a:p>
                  </a:txBody>
                  <a:tcPr marL="6350" marR="6350" marT="635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r>
                        <a:rPr lang="en-SG" sz="900" b="0" i="0" u="none" strike="noStrike" dirty="0" smtClean="0">
                          <a:solidFill>
                            <a:srgbClr val="000000"/>
                          </a:solidFill>
                          <a:effectLst/>
                          <a:latin typeface="Arial" panose="020B0604020202020204" pitchFamily="34" charset="0"/>
                        </a:rPr>
                        <a:t>2.0</a:t>
                      </a:r>
                      <a:endParaRPr lang="en-SG" sz="900" b="0" i="0" u="none" strike="noStrike" dirty="0">
                        <a:solidFill>
                          <a:srgbClr val="000000"/>
                        </a:solidFill>
                        <a:effectLst/>
                        <a:latin typeface="Arial" panose="020B0604020202020204" pitchFamily="34" charset="0"/>
                      </a:endParaRPr>
                    </a:p>
                  </a:txBody>
                  <a:tcPr marL="6350" marR="6350" marT="635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r>
                        <a:rPr lang="en-US" sz="900" b="0" i="0" u="none" strike="noStrike" dirty="0" smtClean="0">
                          <a:solidFill>
                            <a:srgbClr val="000000"/>
                          </a:solidFill>
                          <a:effectLst/>
                          <a:latin typeface="Arial" panose="020B0604020202020204" pitchFamily="34" charset="0"/>
                        </a:rPr>
                        <a:t>0.11</a:t>
                      </a:r>
                      <a:endParaRPr lang="en-SG" sz="900" b="0" i="0" u="none" strike="noStrike" dirty="0">
                        <a:solidFill>
                          <a:srgbClr val="000000"/>
                        </a:solidFill>
                        <a:effectLst/>
                        <a:latin typeface="Arial" panose="020B0604020202020204" pitchFamily="34" charset="0"/>
                      </a:endParaRPr>
                    </a:p>
                  </a:txBody>
                  <a:tcPr marL="6350" marR="6350" marT="635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r>
                        <a:rPr lang="en-US" sz="900" b="0" i="0" u="none" strike="noStrike" dirty="0" smtClean="0">
                          <a:solidFill>
                            <a:srgbClr val="000000"/>
                          </a:solidFill>
                          <a:effectLst/>
                          <a:latin typeface="Arial" panose="020B0604020202020204" pitchFamily="34" charset="0"/>
                        </a:rPr>
                        <a:t>0.0</a:t>
                      </a:r>
                      <a:endParaRPr lang="en-SG" sz="900" b="0" i="0" u="none" strike="noStrike" dirty="0">
                        <a:solidFill>
                          <a:srgbClr val="000000"/>
                        </a:solidFill>
                        <a:effectLst/>
                        <a:latin typeface="Arial" panose="020B0604020202020204" pitchFamily="34" charset="0"/>
                      </a:endParaRPr>
                    </a:p>
                  </a:txBody>
                  <a:tcPr marL="6350" marR="6350" marT="635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7860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50" b="1" i="0" u="none" strike="noStrike" cap="none" normalizeH="0" baseline="0" dirty="0">
                        <a:ln>
                          <a:noFill/>
                        </a:ln>
                        <a:solidFill>
                          <a:schemeClr val="tx1"/>
                        </a:solidFill>
                        <a:effectLst/>
                        <a:latin typeface="Arial" charset="0"/>
                        <a:cs typeface="Arial" charset="0"/>
                      </a:endParaRPr>
                    </a:p>
                  </a:txBody>
                  <a:tcPr marL="36000" marR="36000" marT="25204" marB="25204" horzOverflow="overflow">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endParaRPr lang="en-SG" sz="800" b="0" i="0" u="none" strike="noStrike" dirty="0">
                        <a:solidFill>
                          <a:srgbClr val="000000"/>
                        </a:solidFill>
                        <a:effectLst/>
                        <a:latin typeface="Arial" panose="020B0604020202020204" pitchFamily="34" charset="0"/>
                      </a:endParaRPr>
                    </a:p>
                  </a:txBody>
                  <a:tcPr marL="4763" marR="4763" marT="4763"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endParaRPr lang="en-SG" sz="800" b="0" i="0" u="none" strike="noStrike" dirty="0">
                        <a:solidFill>
                          <a:srgbClr val="000000"/>
                        </a:solidFill>
                        <a:effectLst/>
                        <a:latin typeface="Arial" panose="020B0604020202020204" pitchFamily="34" charset="0"/>
                      </a:endParaRPr>
                    </a:p>
                  </a:txBody>
                  <a:tcPr marL="4763" marR="4763" marT="4763"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endParaRPr lang="en-SG" sz="800" b="0" i="0" u="none" strike="noStrike" dirty="0">
                        <a:solidFill>
                          <a:srgbClr val="000000"/>
                        </a:solidFill>
                        <a:effectLst/>
                        <a:latin typeface="Arial" panose="020B0604020202020204" pitchFamily="34" charset="0"/>
                      </a:endParaRPr>
                    </a:p>
                  </a:txBody>
                  <a:tcPr marL="4763" marR="4763" marT="4763"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endParaRPr lang="en-SG" sz="800" b="0" i="0" u="none" strike="noStrike" dirty="0">
                        <a:solidFill>
                          <a:srgbClr val="000000"/>
                        </a:solidFill>
                        <a:effectLst/>
                        <a:latin typeface="Arial" panose="020B0604020202020204" pitchFamily="34" charset="0"/>
                      </a:endParaRPr>
                    </a:p>
                  </a:txBody>
                  <a:tcPr marL="4763" marR="4763" marT="4763"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endParaRPr lang="en-SG" sz="800" b="0" i="0" u="none" strike="noStrike" dirty="0">
                        <a:solidFill>
                          <a:srgbClr val="000000"/>
                        </a:solidFill>
                        <a:effectLst/>
                        <a:latin typeface="Arial" panose="020B0604020202020204" pitchFamily="34" charset="0"/>
                      </a:endParaRPr>
                    </a:p>
                  </a:txBody>
                  <a:tcPr marL="4763" marR="4763" marT="4763"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endParaRPr lang="en-SG" sz="800" b="0" i="0" u="none" strike="noStrike" dirty="0">
                        <a:solidFill>
                          <a:srgbClr val="000000"/>
                        </a:solidFill>
                        <a:effectLst/>
                        <a:latin typeface="Arial" panose="020B0604020202020204" pitchFamily="34" charset="0"/>
                      </a:endParaRPr>
                    </a:p>
                  </a:txBody>
                  <a:tcPr marL="4763" marR="4763" marT="4763"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t"/>
                      <a:endParaRPr lang="en-SG" sz="800" b="0"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t"/>
                      <a:endParaRPr lang="en-SG" sz="800" b="0"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graphicFrame>
        <p:nvGraphicFramePr>
          <p:cNvPr id="24" name="Group 153"/>
          <p:cNvGraphicFramePr>
            <a:graphicFrameLocks noGrp="1"/>
          </p:cNvGraphicFramePr>
          <p:nvPr>
            <p:extLst>
              <p:ext uri="{D42A27DB-BD31-4B8C-83A1-F6EECF244321}">
                <p14:modId xmlns:p14="http://schemas.microsoft.com/office/powerpoint/2010/main" val="3965786244"/>
              </p:ext>
            </p:extLst>
          </p:nvPr>
        </p:nvGraphicFramePr>
        <p:xfrm>
          <a:off x="80131" y="5193961"/>
          <a:ext cx="4141031" cy="364638"/>
        </p:xfrm>
        <a:graphic>
          <a:graphicData uri="http://schemas.openxmlformats.org/drawingml/2006/table">
            <a:tbl>
              <a:tblPr/>
              <a:tblGrid>
                <a:gridCol w="1003526">
                  <a:extLst>
                    <a:ext uri="{9D8B030D-6E8A-4147-A177-3AD203B41FA5}">
                      <a16:colId xmlns:a16="http://schemas.microsoft.com/office/drawing/2014/main" xmlns="" val="20000"/>
                    </a:ext>
                  </a:extLst>
                </a:gridCol>
                <a:gridCol w="448215"/>
                <a:gridCol w="448215">
                  <a:extLst>
                    <a:ext uri="{9D8B030D-6E8A-4147-A177-3AD203B41FA5}">
                      <a16:colId xmlns:a16="http://schemas.microsoft.com/office/drawing/2014/main" xmlns="" val="2187238314"/>
                    </a:ext>
                  </a:extLst>
                </a:gridCol>
                <a:gridCol w="448215">
                  <a:extLst>
                    <a:ext uri="{9D8B030D-6E8A-4147-A177-3AD203B41FA5}">
                      <a16:colId xmlns:a16="http://schemas.microsoft.com/office/drawing/2014/main" xmlns="" val="20001"/>
                    </a:ext>
                  </a:extLst>
                </a:gridCol>
                <a:gridCol w="448215">
                  <a:extLst>
                    <a:ext uri="{9D8B030D-6E8A-4147-A177-3AD203B41FA5}">
                      <a16:colId xmlns:a16="http://schemas.microsoft.com/office/drawing/2014/main" xmlns="" val="20002"/>
                    </a:ext>
                  </a:extLst>
                </a:gridCol>
                <a:gridCol w="448215">
                  <a:extLst>
                    <a:ext uri="{9D8B030D-6E8A-4147-A177-3AD203B41FA5}">
                      <a16:colId xmlns:a16="http://schemas.microsoft.com/office/drawing/2014/main" xmlns="" val="20003"/>
                    </a:ext>
                  </a:extLst>
                </a:gridCol>
                <a:gridCol w="448215">
                  <a:extLst>
                    <a:ext uri="{9D8B030D-6E8A-4147-A177-3AD203B41FA5}">
                      <a16:colId xmlns:a16="http://schemas.microsoft.com/office/drawing/2014/main" xmlns="" val="20004"/>
                    </a:ext>
                  </a:extLst>
                </a:gridCol>
                <a:gridCol w="448215">
                  <a:extLst>
                    <a:ext uri="{9D8B030D-6E8A-4147-A177-3AD203B41FA5}">
                      <a16:colId xmlns:a16="http://schemas.microsoft.com/office/drawing/2014/main" xmlns="" val="20005"/>
                    </a:ext>
                  </a:extLst>
                </a:gridCol>
              </a:tblGrid>
              <a:tr h="191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SG" sz="750" b="1" i="0" u="none" strike="noStrike" cap="none" normalizeH="0" baseline="0" dirty="0" smtClean="0">
                          <a:ln>
                            <a:noFill/>
                          </a:ln>
                          <a:solidFill>
                            <a:schemeClr val="tx1"/>
                          </a:solidFill>
                          <a:effectLst/>
                          <a:latin typeface="Arial" charset="0"/>
                          <a:cs typeface="Arial" charset="0"/>
                        </a:rPr>
                        <a:t>                            </a:t>
                      </a:r>
                      <a:endParaRPr kumimoji="0" lang="en-SG" sz="750" b="1" i="0" u="none" strike="noStrike" cap="none" normalizeH="0" baseline="0" dirty="0">
                        <a:ln>
                          <a:noFill/>
                        </a:ln>
                        <a:solidFill>
                          <a:schemeClr val="tx1"/>
                        </a:solidFill>
                        <a:effectLst/>
                        <a:latin typeface="Arial" charset="0"/>
                        <a:cs typeface="Arial" charset="0"/>
                      </a:endParaRPr>
                    </a:p>
                  </a:txBody>
                  <a:tcPr marL="36000" marR="36000" marT="25235" marB="25235" anchor="ctr" horzOverflow="overflow">
                    <a:lnL>
                      <a:noFill/>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b"/>
                      <a:r>
                        <a:rPr kumimoji="0" lang="en-US" sz="750" b="1" i="0" u="none" strike="noStrike" kern="1200" cap="none" normalizeH="0" baseline="0" dirty="0" smtClean="0">
                          <a:ln>
                            <a:noFill/>
                          </a:ln>
                          <a:solidFill>
                            <a:schemeClr val="tx1"/>
                          </a:solidFill>
                          <a:effectLst/>
                          <a:latin typeface="Arial" charset="0"/>
                          <a:ea typeface="+mn-ea"/>
                          <a:cs typeface="Arial" charset="0"/>
                        </a:rPr>
                        <a:t>2021</a:t>
                      </a:r>
                      <a:endParaRPr kumimoji="0" lang="en-SG" sz="750" b="1" i="0" u="none" strike="noStrike" kern="1200" cap="none" normalizeH="0" baseline="0" dirty="0">
                        <a:ln>
                          <a:noFill/>
                        </a:ln>
                        <a:solidFill>
                          <a:schemeClr val="tx1"/>
                        </a:solidFill>
                        <a:effectLst/>
                        <a:latin typeface="Arial" charset="0"/>
                        <a:ea typeface="+mn-ea"/>
                        <a:cs typeface="Arial" charset="0"/>
                      </a:endParaRPr>
                    </a:p>
                  </a:txBody>
                  <a:tcPr marL="9525" marR="9525" marT="9525" marB="0" anchor="ctr">
                    <a:lnL>
                      <a:noFill/>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b"/>
                      <a:r>
                        <a:rPr kumimoji="0" lang="en-US" sz="750" b="1" i="0" u="none" strike="noStrike" kern="1200" cap="none" normalizeH="0" baseline="0" dirty="0" smtClean="0">
                          <a:ln>
                            <a:noFill/>
                          </a:ln>
                          <a:solidFill>
                            <a:schemeClr val="tx1"/>
                          </a:solidFill>
                          <a:effectLst/>
                          <a:latin typeface="Arial" charset="0"/>
                          <a:ea typeface="+mn-ea"/>
                          <a:cs typeface="Arial" charset="0"/>
                        </a:rPr>
                        <a:t>2020</a:t>
                      </a:r>
                      <a:endParaRPr kumimoji="0" lang="en-SG" sz="750" b="1" i="0" u="none" strike="noStrike" kern="1200" cap="none" normalizeH="0" baseline="0" dirty="0">
                        <a:ln>
                          <a:noFill/>
                        </a:ln>
                        <a:solidFill>
                          <a:schemeClr val="tx1"/>
                        </a:solidFill>
                        <a:effectLst/>
                        <a:latin typeface="Arial" charset="0"/>
                        <a:ea typeface="+mn-ea"/>
                        <a:cs typeface="Arial" charset="0"/>
                      </a:endParaRPr>
                    </a:p>
                  </a:txBody>
                  <a:tcPr marL="9525" marR="9525" marT="9525" marB="0" anchor="ctr">
                    <a:lnL>
                      <a:noFill/>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b"/>
                      <a:r>
                        <a:rPr kumimoji="0" lang="en-SG" sz="750" b="1" i="0" u="none" strike="noStrike" kern="1200" cap="none" normalizeH="0" baseline="0" dirty="0">
                          <a:ln>
                            <a:noFill/>
                          </a:ln>
                          <a:solidFill>
                            <a:schemeClr val="tx1"/>
                          </a:solidFill>
                          <a:effectLst/>
                          <a:latin typeface="Arial" charset="0"/>
                          <a:ea typeface="+mn-ea"/>
                          <a:cs typeface="Arial" charset="0"/>
                        </a:rPr>
                        <a:t>2019</a:t>
                      </a:r>
                    </a:p>
                  </a:txBody>
                  <a:tcPr marL="9525" marR="9525" marT="9525" marB="0" anchor="ctr">
                    <a:lnL>
                      <a:noFill/>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b"/>
                      <a:r>
                        <a:rPr kumimoji="0" lang="en-SG" sz="750" b="1" i="0" u="none" strike="noStrike" kern="1200" cap="none" normalizeH="0" baseline="0" dirty="0">
                          <a:ln>
                            <a:noFill/>
                          </a:ln>
                          <a:solidFill>
                            <a:schemeClr val="tx1"/>
                          </a:solidFill>
                          <a:effectLst/>
                          <a:latin typeface="Arial" charset="0"/>
                          <a:ea typeface="+mn-ea"/>
                          <a:cs typeface="Arial" charset="0"/>
                        </a:rPr>
                        <a:t>2018</a:t>
                      </a:r>
                    </a:p>
                  </a:txBody>
                  <a:tcPr marL="9525" marR="9525" marT="9525" marB="0" anchor="ctr">
                    <a:lnL>
                      <a:noFill/>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b"/>
                      <a:r>
                        <a:rPr kumimoji="0" lang="en-SG" sz="750" b="1" i="0" u="none" strike="noStrike" kern="1200" cap="none" normalizeH="0" baseline="0" dirty="0">
                          <a:ln>
                            <a:noFill/>
                          </a:ln>
                          <a:solidFill>
                            <a:schemeClr val="tx1"/>
                          </a:solidFill>
                          <a:effectLst/>
                          <a:latin typeface="Arial" charset="0"/>
                          <a:ea typeface="+mn-ea"/>
                          <a:cs typeface="Arial" charset="0"/>
                        </a:rPr>
                        <a:t>2017</a:t>
                      </a:r>
                    </a:p>
                  </a:txBody>
                  <a:tcPr marL="9525" marR="9525" marT="9525" marB="0" anchor="ctr">
                    <a:lnL>
                      <a:noFill/>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b"/>
                      <a:r>
                        <a:rPr kumimoji="0" lang="en-SG" sz="750" b="1" i="0" u="none" strike="noStrike" kern="1200" cap="none" normalizeH="0" baseline="0" dirty="0">
                          <a:ln>
                            <a:noFill/>
                          </a:ln>
                          <a:solidFill>
                            <a:schemeClr val="tx1"/>
                          </a:solidFill>
                          <a:effectLst/>
                          <a:latin typeface="Arial" charset="0"/>
                          <a:ea typeface="+mn-ea"/>
                          <a:cs typeface="Arial" charset="0"/>
                        </a:rPr>
                        <a:t>2016</a:t>
                      </a:r>
                    </a:p>
                  </a:txBody>
                  <a:tcPr marL="9525" marR="9525" marT="9525" marB="0" anchor="ctr">
                    <a:lnL>
                      <a:noFill/>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b"/>
                      <a:r>
                        <a:rPr kumimoji="0" lang="en-US" sz="750" b="1" i="0" u="none" strike="noStrike" kern="1200" cap="none" normalizeH="0" baseline="0" dirty="0">
                          <a:ln>
                            <a:noFill/>
                          </a:ln>
                          <a:solidFill>
                            <a:schemeClr val="tx1"/>
                          </a:solidFill>
                          <a:effectLst/>
                          <a:latin typeface="Arial" charset="0"/>
                          <a:ea typeface="+mn-ea"/>
                          <a:cs typeface="Arial" charset="0"/>
                        </a:rPr>
                        <a:t>2015</a:t>
                      </a:r>
                      <a:endParaRPr kumimoji="0" lang="en-SG" sz="750" b="1" i="0" u="none" strike="noStrike" kern="1200" cap="none" normalizeH="0" baseline="0" dirty="0">
                        <a:ln>
                          <a:noFill/>
                        </a:ln>
                        <a:solidFill>
                          <a:schemeClr val="tx1"/>
                        </a:solidFill>
                        <a:effectLst/>
                        <a:latin typeface="Arial" charset="0"/>
                        <a:ea typeface="+mn-ea"/>
                        <a:cs typeface="Arial" charset="0"/>
                      </a:endParaRPr>
                    </a:p>
                  </a:txBody>
                  <a:tcPr marL="9525" marR="9525" marT="9525" marB="0" anchor="ctr">
                    <a:lnL>
                      <a:noFill/>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73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50" b="1" i="0" u="none" strike="noStrike" cap="none" normalizeH="0" baseline="0" dirty="0" smtClean="0">
                          <a:ln>
                            <a:noFill/>
                          </a:ln>
                          <a:solidFill>
                            <a:schemeClr val="tx1"/>
                          </a:solidFill>
                          <a:effectLst/>
                          <a:latin typeface="Arial" charset="0"/>
                          <a:cs typeface="Arial" charset="0"/>
                        </a:rPr>
                        <a:t>Composite      </a:t>
                      </a:r>
                      <a:endParaRPr kumimoji="0" lang="en-US" sz="750" b="0" i="0" u="none" strike="noStrike" cap="none" normalizeH="0" baseline="0" dirty="0">
                        <a:ln>
                          <a:noFill/>
                        </a:ln>
                        <a:solidFill>
                          <a:schemeClr val="tx1"/>
                        </a:solidFill>
                        <a:effectLst/>
                        <a:latin typeface="Arial" charset="0"/>
                        <a:cs typeface="Arial" charset="0"/>
                      </a:endParaRPr>
                    </a:p>
                  </a:txBody>
                  <a:tcPr marL="36000" marR="0" marT="25235" marB="25235" horzOverflow="overflow">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r>
                        <a:rPr lang="en-US" sz="800" b="0" i="0" u="none" strike="noStrike" dirty="0" smtClean="0">
                          <a:solidFill>
                            <a:srgbClr val="000000"/>
                          </a:solidFill>
                          <a:effectLst/>
                          <a:latin typeface="Arial" panose="020B0604020202020204" pitchFamily="34" charset="0"/>
                        </a:rPr>
                        <a:t>4.8</a:t>
                      </a:r>
                      <a:endParaRPr lang="en-US" sz="800" b="0"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r>
                        <a:rPr lang="en-US" sz="800" b="0" i="0" u="none" strike="noStrike" dirty="0" smtClean="0">
                          <a:solidFill>
                            <a:srgbClr val="000000"/>
                          </a:solidFill>
                          <a:effectLst/>
                          <a:latin typeface="Arial" panose="020B0604020202020204" pitchFamily="34" charset="0"/>
                        </a:rPr>
                        <a:t>-5.4</a:t>
                      </a:r>
                      <a:endParaRPr lang="en-US" sz="800" b="0"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r>
                        <a:rPr lang="en-US" sz="800" b="0" i="0" u="none" strike="noStrike" dirty="0">
                          <a:solidFill>
                            <a:srgbClr val="000000"/>
                          </a:solidFill>
                          <a:effectLst/>
                          <a:latin typeface="Arial" panose="020B0604020202020204" pitchFamily="34" charset="0"/>
                        </a:rPr>
                        <a:t>19.2</a:t>
                      </a:r>
                    </a:p>
                  </a:txBody>
                  <a:tcPr marL="9525" marR="9525" marT="9525"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r>
                        <a:rPr lang="en-US" sz="800" b="0" i="0" u="none" strike="noStrike" dirty="0">
                          <a:solidFill>
                            <a:srgbClr val="000000"/>
                          </a:solidFill>
                          <a:effectLst/>
                          <a:latin typeface="Arial" panose="020B0604020202020204" pitchFamily="34" charset="0"/>
                        </a:rPr>
                        <a:t>-9.8</a:t>
                      </a:r>
                    </a:p>
                  </a:txBody>
                  <a:tcPr marL="9525" marR="9525" marT="9525"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r>
                        <a:rPr lang="en-US" sz="800" b="0" i="0" u="none" strike="noStrike" dirty="0">
                          <a:solidFill>
                            <a:srgbClr val="000000"/>
                          </a:solidFill>
                          <a:effectLst/>
                          <a:latin typeface="Arial" panose="020B0604020202020204" pitchFamily="34" charset="0"/>
                        </a:rPr>
                        <a:t>9.5</a:t>
                      </a:r>
                    </a:p>
                  </a:txBody>
                  <a:tcPr marL="9525" marR="9525" marT="9525"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b"/>
                      <a:r>
                        <a:rPr lang="en-US" sz="750" b="0" i="0" u="none" strike="noStrike" dirty="0">
                          <a:effectLst/>
                          <a:latin typeface="Arial" panose="020B0604020202020204" pitchFamily="34" charset="0"/>
                        </a:rPr>
                        <a:t>-3.4</a:t>
                      </a:r>
                      <a:endParaRPr lang="en-SG" sz="750" b="0" i="0" u="none" strike="noStrike" dirty="0">
                        <a:effectLst/>
                        <a:latin typeface="Arial" panose="020B0604020202020204" pitchFamily="34" charset="0"/>
                      </a:endParaRPr>
                    </a:p>
                  </a:txBody>
                  <a:tcPr marL="9525" marR="9525" marT="9525"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b"/>
                      <a:r>
                        <a:rPr lang="en-US" sz="800" b="0" i="0" u="none" strike="noStrike" dirty="0">
                          <a:effectLst/>
                          <a:latin typeface="Arial" panose="020B0604020202020204" pitchFamily="34" charset="0"/>
                        </a:rPr>
                        <a:t>-9.7</a:t>
                      </a:r>
                      <a:endParaRPr lang="en-SG" sz="800" b="0" i="0" u="none" strike="noStrike" dirty="0">
                        <a:effectLst/>
                        <a:latin typeface="Arial" panose="020B0604020202020204" pitchFamily="34" charset="0"/>
                      </a:endParaRPr>
                    </a:p>
                  </a:txBody>
                  <a:tcPr marL="9525" marR="9525" marT="9525"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25" name="TextBox 24"/>
          <p:cNvSpPr txBox="1"/>
          <p:nvPr/>
        </p:nvSpPr>
        <p:spPr>
          <a:xfrm>
            <a:off x="-36834" y="877701"/>
            <a:ext cx="4342133" cy="1815882"/>
          </a:xfrm>
          <a:prstGeom prst="rect">
            <a:avLst/>
          </a:prstGeom>
          <a:noFill/>
        </p:spPr>
        <p:txBody>
          <a:bodyPr wrap="square" rtlCol="0">
            <a:spAutoFit/>
          </a:bodyPr>
          <a:lstStyle/>
          <a:p>
            <a:r>
              <a:rPr lang="en-US" sz="800" b="1" dirty="0">
                <a:latin typeface="Arial" panose="020B0604020202020204" pitchFamily="34" charset="0"/>
                <a:cs typeface="Arial" panose="020B0604020202020204" pitchFamily="34" charset="0"/>
              </a:rPr>
              <a:t>INVESTMENT OBJECTIVES</a:t>
            </a:r>
          </a:p>
          <a:p>
            <a:endParaRPr lang="en-US" sz="200" b="1" dirty="0">
              <a:latin typeface="Arial" panose="020B0604020202020204" pitchFamily="34" charset="0"/>
              <a:cs typeface="Arial" panose="020B0604020202020204" pitchFamily="34" charset="0"/>
            </a:endParaRPr>
          </a:p>
          <a:p>
            <a:pPr algn="just"/>
            <a:r>
              <a:rPr lang="en-SG" sz="750" dirty="0">
                <a:solidFill>
                  <a:schemeClr val="dk1"/>
                </a:solidFill>
                <a:latin typeface="Arial" panose="020B0604020202020204" pitchFamily="34" charset="0"/>
                <a:cs typeface="Arial" panose="020B0604020202020204" pitchFamily="34" charset="0"/>
              </a:rPr>
              <a:t>This is a discretionary managed account service</a:t>
            </a:r>
            <a:r>
              <a:rPr lang="en-SG" sz="750" b="1" baseline="30000" dirty="0">
                <a:solidFill>
                  <a:schemeClr val="dk1"/>
                </a:solidFill>
                <a:latin typeface="Arial" panose="020B0604020202020204" pitchFamily="34" charset="0"/>
                <a:cs typeface="Arial" panose="020B0604020202020204" pitchFamily="34" charset="0"/>
              </a:rPr>
              <a:t>1</a:t>
            </a:r>
            <a:r>
              <a:rPr lang="en-SG" sz="750" dirty="0">
                <a:solidFill>
                  <a:schemeClr val="dk1"/>
                </a:solidFill>
                <a:latin typeface="Arial" panose="020B0604020202020204" pitchFamily="34" charset="0"/>
                <a:cs typeface="Arial" panose="020B0604020202020204" pitchFamily="34" charset="0"/>
              </a:rPr>
              <a:t> (“Account”) which invests primarily in dividend yielding securities listed in Singapore. </a:t>
            </a:r>
          </a:p>
          <a:p>
            <a:pPr algn="just"/>
            <a:endParaRPr lang="en-SG" sz="400" dirty="0">
              <a:solidFill>
                <a:schemeClr val="dk1"/>
              </a:solidFill>
              <a:latin typeface="Arial" panose="020B0604020202020204" pitchFamily="34" charset="0"/>
              <a:cs typeface="Arial" panose="020B0604020202020204" pitchFamily="34" charset="0"/>
            </a:endParaRPr>
          </a:p>
          <a:p>
            <a:pPr algn="just"/>
            <a:r>
              <a:rPr lang="en-SG" sz="750" dirty="0">
                <a:solidFill>
                  <a:schemeClr val="dk1"/>
                </a:solidFill>
                <a:latin typeface="Arial" panose="020B0604020202020204" pitchFamily="34" charset="0"/>
                <a:cs typeface="Arial" panose="020B0604020202020204" pitchFamily="34" charset="0"/>
              </a:rPr>
              <a:t>It seeks to achieve investment returns from investing in securities which distribute dividends and from potential capital appreciation over the medium to long term investment horizon. These dividend yielding securities will include ordinary and preference shares, real estate investment trusts (REITS), investment trusts, business trusts and closed-end funds listed on Singapore Exchange. It will also invest into money market funds managed by related company(</a:t>
            </a:r>
            <a:r>
              <a:rPr lang="en-SG" sz="750" dirty="0" err="1">
                <a:solidFill>
                  <a:schemeClr val="dk1"/>
                </a:solidFill>
                <a:latin typeface="Arial" panose="020B0604020202020204" pitchFamily="34" charset="0"/>
                <a:cs typeface="Arial" panose="020B0604020202020204" pitchFamily="34" charset="0"/>
              </a:rPr>
              <a:t>ies</a:t>
            </a:r>
            <a:r>
              <a:rPr lang="en-SG" sz="750" dirty="0">
                <a:solidFill>
                  <a:schemeClr val="dk1"/>
                </a:solidFill>
                <a:latin typeface="Arial" panose="020B0604020202020204" pitchFamily="34" charset="0"/>
                <a:cs typeface="Arial" panose="020B0604020202020204" pitchFamily="34" charset="0"/>
              </a:rPr>
              <a:t>).</a:t>
            </a:r>
          </a:p>
          <a:p>
            <a:pPr algn="just"/>
            <a:endParaRPr lang="en-SG" sz="400" dirty="0">
              <a:solidFill>
                <a:schemeClr val="dk1"/>
              </a:solidFill>
              <a:latin typeface="Arial" panose="020B0604020202020204" pitchFamily="34" charset="0"/>
              <a:cs typeface="Arial" panose="020B0604020202020204" pitchFamily="34" charset="0"/>
            </a:endParaRPr>
          </a:p>
          <a:p>
            <a:pPr algn="just"/>
            <a:r>
              <a:rPr lang="en-SG" sz="750" dirty="0">
                <a:solidFill>
                  <a:schemeClr val="dk1"/>
                </a:solidFill>
                <a:latin typeface="Arial" panose="020B0604020202020204" pitchFamily="34" charset="0"/>
                <a:cs typeface="Arial" panose="020B0604020202020204" pitchFamily="34" charset="0"/>
              </a:rPr>
              <a:t>The portfolio focuses on companies with sustainable dividend </a:t>
            </a:r>
            <a:r>
              <a:rPr lang="en-SG" sz="750" dirty="0">
                <a:latin typeface="Arial" panose="020B0604020202020204" pitchFamily="34" charset="0"/>
                <a:cs typeface="Arial" panose="020B0604020202020204" pitchFamily="34" charset="0"/>
              </a:rPr>
              <a:t>pay-outs that are reasonably priced.</a:t>
            </a:r>
          </a:p>
          <a:p>
            <a:pPr algn="just"/>
            <a:endParaRPr lang="en-US" sz="400" b="1" dirty="0">
              <a:latin typeface="Arial" panose="020B0604020202020204" pitchFamily="34" charset="0"/>
              <a:cs typeface="Arial" panose="020B0604020202020204" pitchFamily="34" charset="0"/>
            </a:endParaRPr>
          </a:p>
          <a:p>
            <a:pPr algn="just"/>
            <a:r>
              <a:rPr lang="en-US" sz="750" dirty="0" err="1">
                <a:latin typeface="Arial" panose="020B0604020202020204" pitchFamily="34" charset="0"/>
                <a:cs typeface="Arial" panose="020B0604020202020204" pitchFamily="34" charset="0"/>
              </a:rPr>
              <a:t>Wef</a:t>
            </a:r>
            <a:r>
              <a:rPr lang="en-US" sz="750" dirty="0">
                <a:latin typeface="Arial" panose="020B0604020202020204" pitchFamily="34" charset="0"/>
                <a:cs typeface="Arial" panose="020B0604020202020204" pitchFamily="34" charset="0"/>
              </a:rPr>
              <a:t> 22 August 2016, this Account has a Regular Payout Scheme which makes cash distributions</a:t>
            </a:r>
            <a:r>
              <a:rPr lang="en-SG" sz="750" b="1" baseline="30000" dirty="0">
                <a:solidFill>
                  <a:schemeClr val="dk1"/>
                </a:solidFill>
                <a:latin typeface="Arial" panose="020B0604020202020204" pitchFamily="34" charset="0"/>
                <a:cs typeface="Arial" panose="020B0604020202020204" pitchFamily="34" charset="0"/>
              </a:rPr>
              <a:t>2</a:t>
            </a:r>
            <a:r>
              <a:rPr lang="en-US" sz="750" dirty="0">
                <a:latin typeface="Arial" panose="020B0604020202020204" pitchFamily="34" charset="0"/>
                <a:cs typeface="Arial" panose="020B0604020202020204" pitchFamily="34" charset="0"/>
              </a:rPr>
              <a:t> every half-yearly – in January and July. The target total cash distribution for each calendar year is 4% per annum from the client’s account. Investors should note that pay-outs from dividends and/or capital is at the discretion of the Manager and is not guaranteed.</a:t>
            </a:r>
          </a:p>
        </p:txBody>
      </p:sp>
      <p:pic>
        <p:nvPicPr>
          <p:cNvPr id="4" name="Picture 3"/>
          <p:cNvPicPr>
            <a:picLocks noChangeAspect="1"/>
          </p:cNvPicPr>
          <p:nvPr/>
        </p:nvPicPr>
        <p:blipFill>
          <a:blip r:embed="rId3"/>
          <a:stretch>
            <a:fillRect/>
          </a:stretch>
        </p:blipFill>
        <p:spPr>
          <a:xfrm>
            <a:off x="61083" y="3060306"/>
            <a:ext cx="4317717" cy="1670198"/>
          </a:xfrm>
          <a:prstGeom prst="rect">
            <a:avLst/>
          </a:prstGeom>
        </p:spPr>
      </p:pic>
    </p:spTree>
    <p:extLst>
      <p:ext uri="{BB962C8B-B14F-4D97-AF65-F5344CB8AC3E}">
        <p14:creationId xmlns:p14="http://schemas.microsoft.com/office/powerpoint/2010/main" val="2385129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3548837413"/>
              </p:ext>
            </p:extLst>
          </p:nvPr>
        </p:nvGraphicFramePr>
        <p:xfrm>
          <a:off x="4365625" y="998244"/>
          <a:ext cx="2432832" cy="3059662"/>
        </p:xfrm>
        <a:graphic>
          <a:graphicData uri="http://schemas.openxmlformats.org/drawingml/2006/table">
            <a:tbl>
              <a:tblPr firstRow="1" bandRow="1">
                <a:tableStyleId>{5C22544A-7EE6-4342-B048-85BDC9FD1C3A}</a:tableStyleId>
              </a:tblPr>
              <a:tblGrid>
                <a:gridCol w="2432832">
                  <a:extLst>
                    <a:ext uri="{9D8B030D-6E8A-4147-A177-3AD203B41FA5}">
                      <a16:colId xmlns:a16="http://schemas.microsoft.com/office/drawing/2014/main" xmlns="" val="20000"/>
                    </a:ext>
                  </a:extLst>
                </a:gridCol>
              </a:tblGrid>
              <a:tr h="407902">
                <a:tc>
                  <a:txBody>
                    <a:bodyPr/>
                    <a:lstStyle/>
                    <a:p>
                      <a:r>
                        <a:rPr lang="en-SG" sz="1000" b="1" kern="1200" dirty="0">
                          <a:solidFill>
                            <a:schemeClr val="bg1"/>
                          </a:solidFill>
                          <a:effectLst/>
                          <a:latin typeface="Arial" panose="020B0604020202020204" pitchFamily="34" charset="0"/>
                          <a:ea typeface="+mn-ea"/>
                          <a:cs typeface="Arial" panose="020B0604020202020204" pitchFamily="34" charset="0"/>
                        </a:rPr>
                        <a:t>THE MANAGER </a:t>
                      </a:r>
                      <a:r>
                        <a:rPr lang="en-SG" sz="1000" kern="1200" dirty="0">
                          <a:solidFill>
                            <a:schemeClr val="bg1"/>
                          </a:solidFill>
                          <a:effectLst/>
                          <a:latin typeface="Arial" panose="020B0604020202020204" pitchFamily="34" charset="0"/>
                          <a:ea typeface="+mn-ea"/>
                          <a:cs typeface="Arial" panose="020B0604020202020204" pitchFamily="34" charset="0"/>
                        </a:rPr>
                        <a:t> </a:t>
                      </a:r>
                    </a:p>
                    <a:p>
                      <a:r>
                        <a:rPr lang="en-SG" sz="1000" b="1" kern="1200" dirty="0">
                          <a:solidFill>
                            <a:schemeClr val="bg1"/>
                          </a:solidFill>
                          <a:effectLst/>
                          <a:latin typeface="Arial" panose="020B0604020202020204" pitchFamily="34" charset="0"/>
                          <a:ea typeface="+mn-ea"/>
                          <a:cs typeface="Arial" panose="020B0604020202020204" pitchFamily="34" charset="0"/>
                        </a:rPr>
                        <a:t>Phillip Securities Pte Ltd (PSPL)</a:t>
                      </a:r>
                      <a:endParaRPr lang="en-SG" sz="1000" kern="1200" dirty="0">
                        <a:solidFill>
                          <a:schemeClr val="bg1"/>
                        </a:solidFill>
                        <a:effectLst/>
                        <a:latin typeface="Arial" panose="020B0604020202020204" pitchFamily="34" charset="0"/>
                        <a:ea typeface="+mn-ea"/>
                        <a:cs typeface="Arial" panose="020B0604020202020204" pitchFamily="34" charset="0"/>
                      </a:endParaRPr>
                    </a:p>
                  </a:txBody>
                  <a:tcP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xmlns="" val="10000"/>
                  </a:ext>
                </a:extLst>
              </a:tr>
              <a:tr h="2343147">
                <a:tc>
                  <a:txBody>
                    <a:bodyPr/>
                    <a:lstStyle/>
                    <a:p>
                      <a:pPr algn="just"/>
                      <a:r>
                        <a:rPr lang="en-SG" sz="700" kern="1200" dirty="0">
                          <a:solidFill>
                            <a:schemeClr val="dk1"/>
                          </a:solidFill>
                          <a:effectLst/>
                          <a:latin typeface="Arial" panose="020B0604020202020204" pitchFamily="34" charset="0"/>
                          <a:ea typeface="+mn-ea"/>
                          <a:cs typeface="Arial" panose="020B0604020202020204" pitchFamily="34" charset="0"/>
                        </a:rPr>
                        <a:t>PSPL is a member of </a:t>
                      </a:r>
                      <a:r>
                        <a:rPr lang="en-SG" sz="700" kern="1200" dirty="0" err="1">
                          <a:solidFill>
                            <a:schemeClr val="dk1"/>
                          </a:solidFill>
                          <a:effectLst/>
                          <a:latin typeface="Arial" panose="020B0604020202020204" pitchFamily="34" charset="0"/>
                          <a:ea typeface="+mn-ea"/>
                          <a:cs typeface="Arial" panose="020B0604020202020204" pitchFamily="34" charset="0"/>
                        </a:rPr>
                        <a:t>PhillipCapital</a:t>
                      </a:r>
                      <a:r>
                        <a:rPr lang="en-SG" sz="700" kern="1200" dirty="0">
                          <a:solidFill>
                            <a:schemeClr val="dk1"/>
                          </a:solidFill>
                          <a:effectLst/>
                          <a:latin typeface="Arial" panose="020B0604020202020204" pitchFamily="34" charset="0"/>
                          <a:ea typeface="+mn-ea"/>
                          <a:cs typeface="Arial" panose="020B0604020202020204" pitchFamily="34" charset="0"/>
                        </a:rPr>
                        <a:t> and was established in 1975.</a:t>
                      </a:r>
                    </a:p>
                    <a:p>
                      <a:pPr algn="just"/>
                      <a:r>
                        <a:rPr lang="en-SG" sz="700" kern="1200" dirty="0">
                          <a:solidFill>
                            <a:schemeClr val="dk1"/>
                          </a:solidFill>
                          <a:effectLst/>
                          <a:latin typeface="Arial" panose="020B0604020202020204" pitchFamily="34" charset="0"/>
                          <a:ea typeface="+mn-ea"/>
                          <a:cs typeface="Arial" panose="020B0604020202020204" pitchFamily="34" charset="0"/>
                        </a:rPr>
                        <a:t> </a:t>
                      </a:r>
                    </a:p>
                    <a:p>
                      <a:pPr algn="just"/>
                      <a:r>
                        <a:rPr lang="en-SG" sz="700" kern="1200" dirty="0">
                          <a:solidFill>
                            <a:schemeClr val="dk1"/>
                          </a:solidFill>
                          <a:effectLst/>
                          <a:latin typeface="Arial" panose="020B0604020202020204" pitchFamily="34" charset="0"/>
                          <a:ea typeface="+mn-ea"/>
                          <a:cs typeface="Arial" panose="020B0604020202020204" pitchFamily="34" charset="0"/>
                        </a:rPr>
                        <a:t>The </a:t>
                      </a:r>
                      <a:r>
                        <a:rPr lang="en-SG" sz="700" kern="1200" dirty="0" err="1">
                          <a:solidFill>
                            <a:schemeClr val="dk1"/>
                          </a:solidFill>
                          <a:effectLst/>
                          <a:latin typeface="Arial" panose="020B0604020202020204" pitchFamily="34" charset="0"/>
                          <a:ea typeface="+mn-ea"/>
                          <a:cs typeface="Arial" panose="020B0604020202020204" pitchFamily="34" charset="0"/>
                        </a:rPr>
                        <a:t>PhillipCapital</a:t>
                      </a:r>
                      <a:r>
                        <a:rPr lang="en-SG" sz="700" kern="1200" dirty="0">
                          <a:solidFill>
                            <a:schemeClr val="dk1"/>
                          </a:solidFill>
                          <a:effectLst/>
                          <a:latin typeface="Arial" panose="020B0604020202020204" pitchFamily="34" charset="0"/>
                          <a:ea typeface="+mn-ea"/>
                          <a:cs typeface="Arial" panose="020B0604020202020204" pitchFamily="34" charset="0"/>
                        </a:rPr>
                        <a:t> network has grown into an integrated Asian financial house with a global presence that offers a full range of quality and innovative services to retail and high net worth individuals, family offices, corporate and institutional customers.  </a:t>
                      </a:r>
                    </a:p>
                    <a:p>
                      <a:pPr algn="just"/>
                      <a:r>
                        <a:rPr lang="en-SG" sz="700" kern="1200" dirty="0">
                          <a:solidFill>
                            <a:schemeClr val="dk1"/>
                          </a:solidFill>
                          <a:effectLst/>
                          <a:latin typeface="Arial" panose="020B0604020202020204" pitchFamily="34" charset="0"/>
                          <a:ea typeface="+mn-ea"/>
                          <a:cs typeface="Arial" panose="020B0604020202020204" pitchFamily="34" charset="0"/>
                        </a:rPr>
                        <a:t> </a:t>
                      </a:r>
                    </a:p>
                    <a:p>
                      <a:pPr algn="just"/>
                      <a:r>
                        <a:rPr lang="en-SG" sz="700" kern="1200" dirty="0" err="1">
                          <a:solidFill>
                            <a:schemeClr val="dk1"/>
                          </a:solidFill>
                          <a:effectLst/>
                          <a:latin typeface="Arial" panose="020B0604020202020204" pitchFamily="34" charset="0"/>
                          <a:ea typeface="+mn-ea"/>
                          <a:cs typeface="Arial" panose="020B0604020202020204" pitchFamily="34" charset="0"/>
                        </a:rPr>
                        <a:t>PhillipCapital</a:t>
                      </a:r>
                      <a:r>
                        <a:rPr lang="en-SG" sz="700" kern="1200" dirty="0">
                          <a:solidFill>
                            <a:schemeClr val="dk1"/>
                          </a:solidFill>
                          <a:effectLst/>
                          <a:latin typeface="Arial" panose="020B0604020202020204" pitchFamily="34" charset="0"/>
                          <a:ea typeface="+mn-ea"/>
                          <a:cs typeface="Arial" panose="020B0604020202020204" pitchFamily="34" charset="0"/>
                        </a:rPr>
                        <a:t> (with headquarters in Singapore) operates in the financial hubs of 16 countries, including offices in Malaysia, Cambodia, Indonesia, Thailand, Hong Kong, China, Japan, India, Sri Lanka, Australia, UAE, UK, France, Turkey and USA.</a:t>
                      </a:r>
                    </a:p>
                    <a:p>
                      <a:pPr algn="just"/>
                      <a:endParaRPr lang="en-US" sz="700" kern="1200" dirty="0">
                        <a:solidFill>
                          <a:schemeClr val="dk1"/>
                        </a:solidFill>
                        <a:effectLst/>
                        <a:latin typeface="Arial" panose="020B0604020202020204" pitchFamily="34" charset="0"/>
                        <a:ea typeface="+mn-ea"/>
                        <a:cs typeface="Arial" panose="020B0604020202020204" pitchFamily="34" charset="0"/>
                      </a:endParaRPr>
                    </a:p>
                    <a:p>
                      <a:pPr algn="just"/>
                      <a:r>
                        <a:rPr lang="en-US" sz="700" kern="1200" dirty="0">
                          <a:solidFill>
                            <a:schemeClr val="dk1"/>
                          </a:solidFill>
                          <a:effectLst/>
                          <a:latin typeface="Arial" panose="020B0604020202020204" pitchFamily="34" charset="0"/>
                          <a:ea typeface="+mn-ea"/>
                          <a:cs typeface="Arial" panose="020B0604020202020204" pitchFamily="34" charset="0"/>
                        </a:rPr>
                        <a:t>With our experience</a:t>
                      </a:r>
                      <a:r>
                        <a:rPr lang="en-US" sz="700" kern="1200" baseline="0" dirty="0">
                          <a:solidFill>
                            <a:schemeClr val="dk1"/>
                          </a:solidFill>
                          <a:effectLst/>
                          <a:latin typeface="Arial" panose="020B0604020202020204" pitchFamily="34" charset="0"/>
                          <a:ea typeface="+mn-ea"/>
                          <a:cs typeface="Arial" panose="020B0604020202020204" pitchFamily="34" charset="0"/>
                        </a:rPr>
                        <a:t> in Managed Account (“MA”) Services dating back to 2002, tap onto the expertise of </a:t>
                      </a:r>
                      <a:r>
                        <a:rPr lang="en-US" sz="700" kern="1200" baseline="0" dirty="0" err="1">
                          <a:solidFill>
                            <a:schemeClr val="dk1"/>
                          </a:solidFill>
                          <a:effectLst/>
                          <a:latin typeface="Arial" panose="020B0604020202020204" pitchFamily="34" charset="0"/>
                          <a:ea typeface="+mn-ea"/>
                          <a:cs typeface="Arial" panose="020B0604020202020204" pitchFamily="34" charset="0"/>
                        </a:rPr>
                        <a:t>PhillipCapital</a:t>
                      </a:r>
                      <a:r>
                        <a:rPr lang="en-US" sz="700" kern="1200" baseline="0" dirty="0">
                          <a:solidFill>
                            <a:schemeClr val="dk1"/>
                          </a:solidFill>
                          <a:effectLst/>
                          <a:latin typeface="Arial" panose="020B0604020202020204" pitchFamily="34" charset="0"/>
                          <a:ea typeface="+mn-ea"/>
                          <a:cs typeface="Arial" panose="020B0604020202020204" pitchFamily="34" charset="0"/>
                        </a:rPr>
                        <a:t> network to build your investments on a discretionary basis. Through our MA services, you can have a wide selection of stocks, unit trusts, ETFs, bonds and more, investing in various sectors across the Asia Pacific Region and Global Markets. Within the group, we have researchers and analysts in Singapore and our regional network.</a:t>
                      </a:r>
                      <a:endParaRPr lang="en-SG" sz="700" kern="1200" dirty="0">
                        <a:solidFill>
                          <a:schemeClr val="dk1"/>
                        </a:solidFill>
                        <a:latin typeface="Arial" panose="020B0604020202020204" pitchFamily="34" charset="0"/>
                        <a:ea typeface="+mn-ea"/>
                        <a:cs typeface="Arial" panose="020B0604020202020204" pitchFamily="34" charset="0"/>
                      </a:endParaRPr>
                    </a:p>
                  </a:txBody>
                  <a:tcP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11" name="Rectangle 23"/>
          <p:cNvSpPr>
            <a:spLocks noChangeArrowheads="1"/>
          </p:cNvSpPr>
          <p:nvPr/>
        </p:nvSpPr>
        <p:spPr bwMode="auto">
          <a:xfrm>
            <a:off x="-43692" y="1016854"/>
            <a:ext cx="26411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100">
                <a:solidFill>
                  <a:schemeClr val="tx1"/>
                </a:solidFill>
                <a:latin typeface="Arial" panose="020B0604020202020204" pitchFamily="34" charset="0"/>
                <a:cs typeface="Arial" panose="020B0604020202020204" pitchFamily="34" charset="0"/>
              </a:defRPr>
            </a:lvl1pPr>
            <a:lvl2pPr marL="742950" indent="-285750" eaLnBrk="0" hangingPunct="0">
              <a:defRPr sz="2100">
                <a:solidFill>
                  <a:schemeClr val="tx1"/>
                </a:solidFill>
                <a:latin typeface="Arial" panose="020B0604020202020204" pitchFamily="34" charset="0"/>
                <a:cs typeface="Arial" panose="020B0604020202020204" pitchFamily="34" charset="0"/>
              </a:defRPr>
            </a:lvl2pPr>
            <a:lvl3pPr marL="1143000" indent="-228600" eaLnBrk="0" hangingPunct="0">
              <a:defRPr sz="2100">
                <a:solidFill>
                  <a:schemeClr val="tx1"/>
                </a:solidFill>
                <a:latin typeface="Arial" panose="020B0604020202020204" pitchFamily="34" charset="0"/>
                <a:cs typeface="Arial" panose="020B0604020202020204" pitchFamily="34" charset="0"/>
              </a:defRPr>
            </a:lvl3pPr>
            <a:lvl4pPr marL="1600200" indent="-228600" eaLnBrk="0" hangingPunct="0">
              <a:defRPr sz="2100">
                <a:solidFill>
                  <a:schemeClr val="tx1"/>
                </a:solidFill>
                <a:latin typeface="Arial" panose="020B0604020202020204" pitchFamily="34" charset="0"/>
                <a:cs typeface="Arial" panose="020B0604020202020204" pitchFamily="34" charset="0"/>
              </a:defRPr>
            </a:lvl4pPr>
            <a:lvl5pPr marL="2057400" indent="-228600" eaLnBrk="0" hangingPunct="0">
              <a:defRPr sz="2100">
                <a:solidFill>
                  <a:schemeClr val="tx1"/>
                </a:solidFill>
                <a:latin typeface="Arial" panose="020B0604020202020204" pitchFamily="34" charset="0"/>
                <a:cs typeface="Arial" panose="020B0604020202020204" pitchFamily="34" charset="0"/>
              </a:defRPr>
            </a:lvl5pPr>
            <a:lvl6pPr marL="2514600" indent="-228600" defTabSz="520700" eaLnBrk="0" fontAlgn="base" hangingPunct="0">
              <a:spcBef>
                <a:spcPct val="0"/>
              </a:spcBef>
              <a:spcAft>
                <a:spcPct val="0"/>
              </a:spcAft>
              <a:defRPr sz="2100">
                <a:solidFill>
                  <a:schemeClr val="tx1"/>
                </a:solidFill>
                <a:latin typeface="Arial" panose="020B0604020202020204" pitchFamily="34" charset="0"/>
                <a:cs typeface="Arial" panose="020B0604020202020204" pitchFamily="34" charset="0"/>
              </a:defRPr>
            </a:lvl6pPr>
            <a:lvl7pPr marL="2971800" indent="-228600" defTabSz="520700" eaLnBrk="0" fontAlgn="base" hangingPunct="0">
              <a:spcBef>
                <a:spcPct val="0"/>
              </a:spcBef>
              <a:spcAft>
                <a:spcPct val="0"/>
              </a:spcAft>
              <a:defRPr sz="2100">
                <a:solidFill>
                  <a:schemeClr val="tx1"/>
                </a:solidFill>
                <a:latin typeface="Arial" panose="020B0604020202020204" pitchFamily="34" charset="0"/>
                <a:cs typeface="Arial" panose="020B0604020202020204" pitchFamily="34" charset="0"/>
              </a:defRPr>
            </a:lvl7pPr>
            <a:lvl8pPr marL="3429000" indent="-228600" defTabSz="520700" eaLnBrk="0" fontAlgn="base" hangingPunct="0">
              <a:spcBef>
                <a:spcPct val="0"/>
              </a:spcBef>
              <a:spcAft>
                <a:spcPct val="0"/>
              </a:spcAft>
              <a:defRPr sz="2100">
                <a:solidFill>
                  <a:schemeClr val="tx1"/>
                </a:solidFill>
                <a:latin typeface="Arial" panose="020B0604020202020204" pitchFamily="34" charset="0"/>
                <a:cs typeface="Arial" panose="020B0604020202020204" pitchFamily="34" charset="0"/>
              </a:defRPr>
            </a:lvl8pPr>
            <a:lvl9pPr marL="3886200" indent="-228600" defTabSz="520700" eaLnBrk="0" fontAlgn="base" hangingPunct="0">
              <a:spcBef>
                <a:spcPct val="0"/>
              </a:spcBef>
              <a:spcAft>
                <a:spcPct val="0"/>
              </a:spcAft>
              <a:defRPr sz="2100">
                <a:solidFill>
                  <a:schemeClr val="tx1"/>
                </a:solidFill>
                <a:latin typeface="Arial" panose="020B0604020202020204" pitchFamily="34" charset="0"/>
                <a:cs typeface="Arial" panose="020B0604020202020204" pitchFamily="34" charset="0"/>
              </a:defRPr>
            </a:lvl9pPr>
          </a:lstStyle>
          <a:p>
            <a:pPr eaLnBrk="1" hangingPunct="1"/>
            <a:r>
              <a:rPr lang="en-US" altLang="en-US" sz="1000" b="1" dirty="0"/>
              <a:t>SECTOR ALLOCATION</a:t>
            </a:r>
            <a:r>
              <a:rPr lang="en-US" altLang="en-US" sz="1000" b="1" baseline="30000" dirty="0"/>
              <a:t>9</a:t>
            </a:r>
            <a:r>
              <a:rPr lang="en-US" altLang="en-US" sz="1000" b="1" dirty="0"/>
              <a:t> (%)</a:t>
            </a:r>
            <a:endParaRPr lang="en-US" altLang="en-US" sz="1000" b="1" baseline="30000" dirty="0"/>
          </a:p>
        </p:txBody>
      </p:sp>
      <p:graphicFrame>
        <p:nvGraphicFramePr>
          <p:cNvPr id="12" name="Group 96"/>
          <p:cNvGraphicFramePr>
            <a:graphicFrameLocks noGrp="1"/>
          </p:cNvGraphicFramePr>
          <p:nvPr>
            <p:extLst>
              <p:ext uri="{D42A27DB-BD31-4B8C-83A1-F6EECF244321}">
                <p14:modId xmlns:p14="http://schemas.microsoft.com/office/powerpoint/2010/main" val="828472041"/>
              </p:ext>
            </p:extLst>
          </p:nvPr>
        </p:nvGraphicFramePr>
        <p:xfrm>
          <a:off x="47111" y="1274665"/>
          <a:ext cx="4174051" cy="822960"/>
        </p:xfrm>
        <a:graphic>
          <a:graphicData uri="http://schemas.openxmlformats.org/drawingml/2006/table">
            <a:tbl>
              <a:tblPr/>
              <a:tblGrid>
                <a:gridCol w="1673270">
                  <a:extLst>
                    <a:ext uri="{9D8B030D-6E8A-4147-A177-3AD203B41FA5}">
                      <a16:colId xmlns:a16="http://schemas.microsoft.com/office/drawing/2014/main" xmlns="" val="20000"/>
                    </a:ext>
                  </a:extLst>
                </a:gridCol>
                <a:gridCol w="413755">
                  <a:extLst>
                    <a:ext uri="{9D8B030D-6E8A-4147-A177-3AD203B41FA5}">
                      <a16:colId xmlns:a16="http://schemas.microsoft.com/office/drawing/2014/main" xmlns="" val="20001"/>
                    </a:ext>
                  </a:extLst>
                </a:gridCol>
                <a:gridCol w="1587842">
                  <a:extLst>
                    <a:ext uri="{9D8B030D-6E8A-4147-A177-3AD203B41FA5}">
                      <a16:colId xmlns:a16="http://schemas.microsoft.com/office/drawing/2014/main" xmlns="" val="20002"/>
                    </a:ext>
                  </a:extLst>
                </a:gridCol>
                <a:gridCol w="499184">
                  <a:extLst>
                    <a:ext uri="{9D8B030D-6E8A-4147-A177-3AD203B41FA5}">
                      <a16:colId xmlns:a16="http://schemas.microsoft.com/office/drawing/2014/main" xmlns="" val="20003"/>
                    </a:ext>
                  </a:extLst>
                </a:gridCol>
              </a:tblGrid>
              <a:tr h="274320">
                <a:tc>
                  <a:txBody>
                    <a:bodyPr/>
                    <a:lstStyle/>
                    <a:p>
                      <a:pPr algn="l" fontAlgn="b"/>
                      <a:r>
                        <a:rPr lang="en-SG" sz="800" b="0" i="0" u="none" strike="noStrike" kern="1200" dirty="0">
                          <a:solidFill>
                            <a:srgbClr val="000000"/>
                          </a:solidFill>
                          <a:effectLst/>
                          <a:latin typeface="Arial" panose="020B0604020202020204" pitchFamily="34" charset="0"/>
                          <a:ea typeface="+mn-ea"/>
                          <a:cs typeface="+mn-cs"/>
                        </a:rPr>
                        <a:t>REITS</a:t>
                      </a:r>
                    </a:p>
                  </a:txBody>
                  <a:tcPr marL="6350" marR="6350" marT="6350" marB="0" anchor="b">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tc>
                  <a:txBody>
                    <a:bodyPr/>
                    <a:lstStyle/>
                    <a:p>
                      <a:pPr algn="r" fontAlgn="b"/>
                      <a:r>
                        <a:rPr lang="en-US" sz="800" b="0" i="0" u="none" strike="noStrike" kern="1200" dirty="0" smtClean="0">
                          <a:solidFill>
                            <a:srgbClr val="000000"/>
                          </a:solidFill>
                          <a:effectLst/>
                          <a:latin typeface="Arial" panose="020B0604020202020204" pitchFamily="34" charset="0"/>
                          <a:ea typeface="+mn-ea"/>
                          <a:cs typeface="+mn-cs"/>
                        </a:rPr>
                        <a:t>37.9</a:t>
                      </a:r>
                      <a:endParaRPr lang="en-SG" sz="800" b="0" i="0" u="none" strike="noStrike" kern="1200" dirty="0">
                        <a:solidFill>
                          <a:srgbClr val="000000"/>
                        </a:solidFill>
                        <a:effectLst/>
                        <a:latin typeface="Arial" panose="020B0604020202020204" pitchFamily="34" charset="0"/>
                        <a:ea typeface="+mn-ea"/>
                        <a:cs typeface="+mn-cs"/>
                      </a:endParaRPr>
                    </a:p>
                  </a:txBody>
                  <a:tcPr marL="36000" marR="36000" marT="0" marB="0" anchor="b">
                    <a:lnL w="9525" cap="flat" cmpd="sng" algn="ctr">
                      <a:noFill/>
                      <a:prstDash val="solid"/>
                      <a:round/>
                      <a:headEnd type="none" w="med" len="med"/>
                      <a:tailEnd type="none" w="med" len="med"/>
                    </a:lnL>
                    <a:lnR w="9525" cap="flat" cmpd="sng" algn="ctr">
                      <a:solidFill>
                        <a:srgbClr val="00B0F0"/>
                      </a:solid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tc>
                  <a:txBody>
                    <a:bodyPr/>
                    <a:lstStyle/>
                    <a:p>
                      <a:pPr algn="l" fontAlgn="b"/>
                      <a:r>
                        <a:rPr lang="en-SG" sz="800" b="0" i="0" u="none" strike="noStrike" kern="1200" dirty="0">
                          <a:solidFill>
                            <a:srgbClr val="000000"/>
                          </a:solidFill>
                          <a:effectLst/>
                          <a:latin typeface="Arial" panose="020B0604020202020204" pitchFamily="34" charset="0"/>
                          <a:ea typeface="+mn-ea"/>
                          <a:cs typeface="+mn-cs"/>
                        </a:rPr>
                        <a:t>Real Estate</a:t>
                      </a:r>
                    </a:p>
                  </a:txBody>
                  <a:tcPr marL="6350" marR="6350" marT="6350" marB="0" anchor="b">
                    <a:lnL w="9525" cap="flat" cmpd="sng" algn="ctr">
                      <a:solidFill>
                        <a:srgbClr val="00B0F0"/>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tc>
                  <a:txBody>
                    <a:bodyPr/>
                    <a:lstStyle/>
                    <a:p>
                      <a:pPr algn="r" fontAlgn="b"/>
                      <a:r>
                        <a:rPr lang="en-US" sz="800" b="0" i="0" u="none" strike="noStrike" kern="1200" dirty="0" smtClean="0">
                          <a:solidFill>
                            <a:srgbClr val="000000"/>
                          </a:solidFill>
                          <a:effectLst/>
                          <a:latin typeface="Arial" panose="020B0604020202020204" pitchFamily="34" charset="0"/>
                          <a:ea typeface="+mn-ea"/>
                          <a:cs typeface="+mn-cs"/>
                        </a:rPr>
                        <a:t>4.8</a:t>
                      </a:r>
                      <a:endParaRPr lang="en-SG" sz="800" b="0" i="0" u="none" strike="noStrike" kern="1200" dirty="0">
                        <a:solidFill>
                          <a:srgbClr val="000000"/>
                        </a:solidFill>
                        <a:effectLst/>
                        <a:latin typeface="Arial" panose="020B0604020202020204" pitchFamily="34" charset="0"/>
                        <a:ea typeface="+mn-ea"/>
                        <a:cs typeface="+mn-cs"/>
                      </a:endParaRPr>
                    </a:p>
                  </a:txBody>
                  <a:tcPr marL="6350" marR="6350" marT="6350" marB="0" anchor="b">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74320">
                <a:tc>
                  <a:txBody>
                    <a:bodyPr/>
                    <a:lstStyle/>
                    <a:p>
                      <a:pPr algn="l" fontAlgn="b"/>
                      <a:r>
                        <a:rPr lang="en-SG" sz="800" b="0" i="0" u="none" strike="noStrike" kern="1200" dirty="0">
                          <a:solidFill>
                            <a:srgbClr val="000000"/>
                          </a:solidFill>
                          <a:effectLst/>
                          <a:latin typeface="Arial" panose="020B0604020202020204" pitchFamily="34" charset="0"/>
                          <a:ea typeface="+mn-ea"/>
                          <a:cs typeface="+mn-cs"/>
                        </a:rPr>
                        <a:t>Communication Services</a:t>
                      </a:r>
                    </a:p>
                  </a:txBody>
                  <a:tcPr marL="6350" marR="6350" marT="635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tc>
                  <a:txBody>
                    <a:bodyPr/>
                    <a:lstStyle/>
                    <a:p>
                      <a:pPr algn="r" fontAlgn="b"/>
                      <a:r>
                        <a:rPr lang="en-US" sz="800" b="0" i="0" u="none" strike="noStrike" kern="1200" dirty="0" smtClean="0">
                          <a:solidFill>
                            <a:srgbClr val="000000"/>
                          </a:solidFill>
                          <a:effectLst/>
                          <a:latin typeface="Arial" panose="020B0604020202020204" pitchFamily="34" charset="0"/>
                          <a:ea typeface="+mn-ea"/>
                          <a:cs typeface="+mn-cs"/>
                        </a:rPr>
                        <a:t>9.9</a:t>
                      </a:r>
                      <a:endParaRPr lang="en-SG" sz="800" b="0" i="0" u="none" strike="noStrike" kern="1200" dirty="0">
                        <a:solidFill>
                          <a:srgbClr val="000000"/>
                        </a:solidFill>
                        <a:effectLst/>
                        <a:latin typeface="Arial" panose="020B0604020202020204" pitchFamily="34" charset="0"/>
                        <a:ea typeface="+mn-ea"/>
                        <a:cs typeface="+mn-cs"/>
                      </a:endParaRPr>
                    </a:p>
                  </a:txBody>
                  <a:tcPr marL="36000" marR="36000" marT="0" marB="0" anchor="b">
                    <a:lnL w="9525" cap="flat" cmpd="sng" algn="ctr">
                      <a:noFill/>
                      <a:prstDash val="solid"/>
                      <a:round/>
                      <a:headEnd type="none" w="med" len="med"/>
                      <a:tailEnd type="none" w="med" len="med"/>
                    </a:lnL>
                    <a:lnR w="9525" cap="flat" cmpd="sng" algn="ctr">
                      <a:solidFill>
                        <a:srgbClr val="00B0F0"/>
                      </a:solid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tc>
                  <a:txBody>
                    <a:bodyPr/>
                    <a:lstStyle/>
                    <a:p>
                      <a:pPr algn="l" fontAlgn="b"/>
                      <a:endParaRPr lang="en-SG" sz="800" b="0" i="0" u="none" strike="noStrike" kern="1200" dirty="0">
                        <a:solidFill>
                          <a:srgbClr val="000000"/>
                        </a:solidFill>
                        <a:effectLst/>
                        <a:latin typeface="Arial" panose="020B0604020202020204" pitchFamily="34" charset="0"/>
                        <a:ea typeface="+mn-ea"/>
                        <a:cs typeface="+mn-cs"/>
                      </a:endParaRPr>
                    </a:p>
                  </a:txBody>
                  <a:tcPr marL="6350" marR="6350" marT="6350" marB="0" anchor="b">
                    <a:lnL w="9525" cap="flat" cmpd="sng" algn="ctr">
                      <a:solidFill>
                        <a:srgbClr val="00B0F0"/>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tc>
                  <a:txBody>
                    <a:bodyPr/>
                    <a:lstStyle/>
                    <a:p>
                      <a:pPr algn="r" fontAlgn="b"/>
                      <a:endParaRPr lang="en-SG" sz="800" b="0" i="0" u="none" strike="noStrike" kern="1200" dirty="0">
                        <a:solidFill>
                          <a:srgbClr val="000000"/>
                        </a:solidFill>
                        <a:effectLst/>
                        <a:latin typeface="Arial" panose="020B0604020202020204" pitchFamily="34" charset="0"/>
                        <a:ea typeface="+mn-ea"/>
                        <a:cs typeface="+mn-cs"/>
                      </a:endParaRPr>
                    </a:p>
                  </a:txBody>
                  <a:tcPr marL="6350" marR="6350" marT="635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74320">
                <a:tc>
                  <a:txBody>
                    <a:bodyPr/>
                    <a:lstStyle/>
                    <a:p>
                      <a:pPr algn="l" fontAlgn="b"/>
                      <a:r>
                        <a:rPr lang="en-SG" sz="800" b="0" i="0" u="none" strike="noStrike" kern="1200" dirty="0">
                          <a:solidFill>
                            <a:srgbClr val="000000"/>
                          </a:solidFill>
                          <a:effectLst/>
                          <a:latin typeface="Arial" panose="020B0604020202020204" pitchFamily="34" charset="0"/>
                          <a:ea typeface="+mn-ea"/>
                          <a:cs typeface="+mn-cs"/>
                        </a:rPr>
                        <a:t>Financials</a:t>
                      </a:r>
                    </a:p>
                  </a:txBody>
                  <a:tcPr marL="6350" marR="6350" marT="635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tc>
                  <a:txBody>
                    <a:bodyPr/>
                    <a:lstStyle/>
                    <a:p>
                      <a:pPr algn="r" fontAlgn="b"/>
                      <a:r>
                        <a:rPr lang="en-US" sz="800" b="0" i="0" u="none" strike="noStrike" kern="1200" dirty="0" smtClean="0">
                          <a:solidFill>
                            <a:srgbClr val="000000"/>
                          </a:solidFill>
                          <a:effectLst/>
                          <a:latin typeface="Arial" panose="020B0604020202020204" pitchFamily="34" charset="0"/>
                          <a:ea typeface="+mn-ea"/>
                          <a:cs typeface="+mn-cs"/>
                        </a:rPr>
                        <a:t>8.5</a:t>
                      </a:r>
                      <a:endParaRPr lang="en-SG" sz="800" b="0" i="0" u="none" strike="noStrike" kern="1200" dirty="0">
                        <a:solidFill>
                          <a:srgbClr val="000000"/>
                        </a:solidFill>
                        <a:effectLst/>
                        <a:latin typeface="Arial" panose="020B0604020202020204" pitchFamily="34" charset="0"/>
                        <a:ea typeface="+mn-ea"/>
                        <a:cs typeface="+mn-cs"/>
                      </a:endParaRPr>
                    </a:p>
                  </a:txBody>
                  <a:tcPr marL="36000" marR="36000" marT="0" marB="0" anchor="b">
                    <a:lnL w="9525" cap="flat" cmpd="sng" algn="ctr">
                      <a:noFill/>
                      <a:prstDash val="solid"/>
                      <a:round/>
                      <a:headEnd type="none" w="med" len="med"/>
                      <a:tailEnd type="none" w="med" len="med"/>
                    </a:lnL>
                    <a:lnR w="9525" cap="flat" cmpd="sng" algn="ctr">
                      <a:solidFill>
                        <a:srgbClr val="00B0F0"/>
                      </a:solid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tc>
                  <a:txBody>
                    <a:bodyPr/>
                    <a:lstStyle/>
                    <a:p>
                      <a:pPr algn="l" fontAlgn="ctr"/>
                      <a:endParaRPr lang="en-US" sz="800" b="0" i="0" u="none" strike="noStrike" kern="1200" dirty="0">
                        <a:solidFill>
                          <a:srgbClr val="000000"/>
                        </a:solidFill>
                        <a:effectLst/>
                        <a:latin typeface="Arial" panose="020B0604020202020204" pitchFamily="34" charset="0"/>
                        <a:ea typeface="+mn-ea"/>
                        <a:cs typeface="+mn-cs"/>
                      </a:endParaRPr>
                    </a:p>
                  </a:txBody>
                  <a:tcPr marL="36000" marR="36000" marT="0" marB="0" anchor="b">
                    <a:lnL w="9525" cap="flat" cmpd="sng" algn="ctr">
                      <a:solidFill>
                        <a:srgbClr val="00B0F0"/>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tc>
                  <a:txBody>
                    <a:bodyPr/>
                    <a:lstStyle/>
                    <a:p>
                      <a:pPr algn="r" fontAlgn="ctr"/>
                      <a:endParaRPr lang="en-US" sz="800" b="0" i="0" u="none" strike="noStrike" kern="1200" dirty="0">
                        <a:solidFill>
                          <a:srgbClr val="000000"/>
                        </a:solidFill>
                        <a:effectLst/>
                        <a:latin typeface="Arial" panose="020B0604020202020204" pitchFamily="34" charset="0"/>
                        <a:ea typeface="+mn-ea"/>
                        <a:cs typeface="+mn-cs"/>
                      </a:endParaRPr>
                    </a:p>
                  </a:txBody>
                  <a:tcPr marL="36000" marR="3600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13" name="Rectangle 24"/>
          <p:cNvSpPr>
            <a:spLocks noChangeArrowheads="1"/>
          </p:cNvSpPr>
          <p:nvPr/>
        </p:nvSpPr>
        <p:spPr bwMode="auto">
          <a:xfrm>
            <a:off x="-49212" y="2276223"/>
            <a:ext cx="403907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100">
                <a:solidFill>
                  <a:schemeClr val="tx1"/>
                </a:solidFill>
                <a:latin typeface="Arial" panose="020B0604020202020204" pitchFamily="34" charset="0"/>
                <a:cs typeface="Arial" panose="020B0604020202020204" pitchFamily="34" charset="0"/>
              </a:defRPr>
            </a:lvl1pPr>
            <a:lvl2pPr marL="742950" indent="-285750" eaLnBrk="0" hangingPunct="0">
              <a:defRPr sz="2100">
                <a:solidFill>
                  <a:schemeClr val="tx1"/>
                </a:solidFill>
                <a:latin typeface="Arial" panose="020B0604020202020204" pitchFamily="34" charset="0"/>
                <a:cs typeface="Arial" panose="020B0604020202020204" pitchFamily="34" charset="0"/>
              </a:defRPr>
            </a:lvl2pPr>
            <a:lvl3pPr marL="1143000" indent="-228600" eaLnBrk="0" hangingPunct="0">
              <a:defRPr sz="2100">
                <a:solidFill>
                  <a:schemeClr val="tx1"/>
                </a:solidFill>
                <a:latin typeface="Arial" panose="020B0604020202020204" pitchFamily="34" charset="0"/>
                <a:cs typeface="Arial" panose="020B0604020202020204" pitchFamily="34" charset="0"/>
              </a:defRPr>
            </a:lvl3pPr>
            <a:lvl4pPr marL="1600200" indent="-228600" eaLnBrk="0" hangingPunct="0">
              <a:defRPr sz="2100">
                <a:solidFill>
                  <a:schemeClr val="tx1"/>
                </a:solidFill>
                <a:latin typeface="Arial" panose="020B0604020202020204" pitchFamily="34" charset="0"/>
                <a:cs typeface="Arial" panose="020B0604020202020204" pitchFamily="34" charset="0"/>
              </a:defRPr>
            </a:lvl4pPr>
            <a:lvl5pPr marL="2057400" indent="-228600" eaLnBrk="0" hangingPunct="0">
              <a:defRPr sz="2100">
                <a:solidFill>
                  <a:schemeClr val="tx1"/>
                </a:solidFill>
                <a:latin typeface="Arial" panose="020B0604020202020204" pitchFamily="34" charset="0"/>
                <a:cs typeface="Arial" panose="020B0604020202020204" pitchFamily="34" charset="0"/>
              </a:defRPr>
            </a:lvl5pPr>
            <a:lvl6pPr marL="2514600" indent="-228600" defTabSz="520700" eaLnBrk="0" fontAlgn="base" hangingPunct="0">
              <a:spcBef>
                <a:spcPct val="0"/>
              </a:spcBef>
              <a:spcAft>
                <a:spcPct val="0"/>
              </a:spcAft>
              <a:defRPr sz="2100">
                <a:solidFill>
                  <a:schemeClr val="tx1"/>
                </a:solidFill>
                <a:latin typeface="Arial" panose="020B0604020202020204" pitchFamily="34" charset="0"/>
                <a:cs typeface="Arial" panose="020B0604020202020204" pitchFamily="34" charset="0"/>
              </a:defRPr>
            </a:lvl6pPr>
            <a:lvl7pPr marL="2971800" indent="-228600" defTabSz="520700" eaLnBrk="0" fontAlgn="base" hangingPunct="0">
              <a:spcBef>
                <a:spcPct val="0"/>
              </a:spcBef>
              <a:spcAft>
                <a:spcPct val="0"/>
              </a:spcAft>
              <a:defRPr sz="2100">
                <a:solidFill>
                  <a:schemeClr val="tx1"/>
                </a:solidFill>
                <a:latin typeface="Arial" panose="020B0604020202020204" pitchFamily="34" charset="0"/>
                <a:cs typeface="Arial" panose="020B0604020202020204" pitchFamily="34" charset="0"/>
              </a:defRPr>
            </a:lvl7pPr>
            <a:lvl8pPr marL="3429000" indent="-228600" defTabSz="520700" eaLnBrk="0" fontAlgn="base" hangingPunct="0">
              <a:spcBef>
                <a:spcPct val="0"/>
              </a:spcBef>
              <a:spcAft>
                <a:spcPct val="0"/>
              </a:spcAft>
              <a:defRPr sz="2100">
                <a:solidFill>
                  <a:schemeClr val="tx1"/>
                </a:solidFill>
                <a:latin typeface="Arial" panose="020B0604020202020204" pitchFamily="34" charset="0"/>
                <a:cs typeface="Arial" panose="020B0604020202020204" pitchFamily="34" charset="0"/>
              </a:defRPr>
            </a:lvl8pPr>
            <a:lvl9pPr marL="3886200" indent="-228600" defTabSz="520700" eaLnBrk="0" fontAlgn="base" hangingPunct="0">
              <a:spcBef>
                <a:spcPct val="0"/>
              </a:spcBef>
              <a:spcAft>
                <a:spcPct val="0"/>
              </a:spcAft>
              <a:defRPr sz="2100">
                <a:solidFill>
                  <a:schemeClr val="tx1"/>
                </a:solidFill>
                <a:latin typeface="Arial" panose="020B0604020202020204" pitchFamily="34" charset="0"/>
                <a:cs typeface="Arial" panose="020B0604020202020204" pitchFamily="34" charset="0"/>
              </a:defRPr>
            </a:lvl9pPr>
          </a:lstStyle>
          <a:p>
            <a:pPr eaLnBrk="1" hangingPunct="1"/>
            <a:r>
              <a:rPr lang="en-US" altLang="en-US" sz="1000" b="1" dirty="0"/>
              <a:t>TOP HOLDINGS</a:t>
            </a:r>
            <a:r>
              <a:rPr lang="en-US" altLang="en-US" sz="1000" b="1" baseline="30000" dirty="0"/>
              <a:t>11</a:t>
            </a:r>
            <a:r>
              <a:rPr lang="en-US" altLang="en-US" sz="1000" b="1" dirty="0"/>
              <a:t> (%)</a:t>
            </a:r>
          </a:p>
        </p:txBody>
      </p:sp>
      <p:graphicFrame>
        <p:nvGraphicFramePr>
          <p:cNvPr id="14" name="Table 13"/>
          <p:cNvGraphicFramePr>
            <a:graphicFrameLocks noGrp="1"/>
          </p:cNvGraphicFramePr>
          <p:nvPr>
            <p:extLst>
              <p:ext uri="{D42A27DB-BD31-4B8C-83A1-F6EECF244321}">
                <p14:modId xmlns:p14="http://schemas.microsoft.com/office/powerpoint/2010/main" val="1484353101"/>
              </p:ext>
            </p:extLst>
          </p:nvPr>
        </p:nvGraphicFramePr>
        <p:xfrm>
          <a:off x="65636" y="2514037"/>
          <a:ext cx="4167701" cy="1489640"/>
        </p:xfrm>
        <a:graphic>
          <a:graphicData uri="http://schemas.openxmlformats.org/drawingml/2006/table">
            <a:tbl>
              <a:tblPr/>
              <a:tblGrid>
                <a:gridCol w="3687958">
                  <a:extLst>
                    <a:ext uri="{9D8B030D-6E8A-4147-A177-3AD203B41FA5}">
                      <a16:colId xmlns:a16="http://schemas.microsoft.com/office/drawing/2014/main" xmlns="" val="20000"/>
                    </a:ext>
                  </a:extLst>
                </a:gridCol>
                <a:gridCol w="479743">
                  <a:extLst>
                    <a:ext uri="{9D8B030D-6E8A-4147-A177-3AD203B41FA5}">
                      <a16:colId xmlns:a16="http://schemas.microsoft.com/office/drawing/2014/main" xmlns="" val="20001"/>
                    </a:ext>
                  </a:extLst>
                </a:gridCol>
              </a:tblGrid>
              <a:tr h="297928">
                <a:tc>
                  <a:txBody>
                    <a:bodyPr/>
                    <a:lstStyle/>
                    <a:p>
                      <a:pPr algn="l" fontAlgn="b"/>
                      <a:r>
                        <a:rPr lang="en-SG" sz="800" b="0" i="0" u="none" strike="noStrike" dirty="0">
                          <a:solidFill>
                            <a:srgbClr val="000000"/>
                          </a:solidFill>
                          <a:effectLst/>
                          <a:latin typeface="Arial" panose="020B0604020202020204" pitchFamily="34" charset="0"/>
                        </a:rPr>
                        <a:t>UOB</a:t>
                      </a:r>
                    </a:p>
                  </a:txBody>
                  <a:tcPr marL="9525" marR="9525" marT="9525"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tc>
                  <a:txBody>
                    <a:bodyPr/>
                    <a:lstStyle/>
                    <a:p>
                      <a:pPr algn="r" fontAlgn="b"/>
                      <a:r>
                        <a:rPr lang="en-SG" sz="800" b="0" i="0" u="none" strike="noStrike" dirty="0" smtClean="0">
                          <a:solidFill>
                            <a:srgbClr val="000000"/>
                          </a:solidFill>
                          <a:effectLst/>
                          <a:latin typeface="Arial" panose="020B0604020202020204" pitchFamily="34" charset="0"/>
                        </a:rPr>
                        <a:t>8.5</a:t>
                      </a:r>
                      <a:endParaRPr lang="en-SG" sz="800" b="0" i="0" u="none" strike="noStrike" dirty="0">
                        <a:solidFill>
                          <a:srgbClr val="000000"/>
                        </a:solidFill>
                        <a:effectLst/>
                        <a:latin typeface="Arial" panose="020B0604020202020204" pitchFamily="34" charset="0"/>
                      </a:endParaRPr>
                    </a:p>
                  </a:txBody>
                  <a:tcPr marL="9525" marR="9525" marT="9525"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97928">
                <a:tc>
                  <a:txBody>
                    <a:bodyPr/>
                    <a:lstStyle/>
                    <a:p>
                      <a:pPr algn="l" fontAlgn="b"/>
                      <a:r>
                        <a:rPr lang="en-SG" sz="800" b="0" i="0" u="none" strike="noStrike" dirty="0">
                          <a:solidFill>
                            <a:srgbClr val="000000"/>
                          </a:solidFill>
                          <a:effectLst/>
                          <a:latin typeface="Arial" panose="020B0604020202020204" pitchFamily="34" charset="0"/>
                        </a:rPr>
                        <a:t>ASCENDAS REIT</a:t>
                      </a:r>
                    </a:p>
                  </a:txBody>
                  <a:tcPr marL="9525" marR="9525" marT="9525"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tc>
                  <a:txBody>
                    <a:bodyPr/>
                    <a:lstStyle/>
                    <a:p>
                      <a:pPr algn="r" fontAlgn="b"/>
                      <a:r>
                        <a:rPr lang="en-US" sz="800" b="0" i="0" u="none" strike="noStrike" dirty="0" smtClean="0">
                          <a:solidFill>
                            <a:srgbClr val="000000"/>
                          </a:solidFill>
                          <a:effectLst/>
                          <a:latin typeface="Arial" panose="020B0604020202020204" pitchFamily="34" charset="0"/>
                        </a:rPr>
                        <a:t>7.9</a:t>
                      </a:r>
                      <a:endParaRPr lang="en-SG" sz="800" b="0" i="0" u="none" strike="noStrike" dirty="0">
                        <a:solidFill>
                          <a:srgbClr val="000000"/>
                        </a:solidFill>
                        <a:effectLst/>
                        <a:latin typeface="Arial" panose="020B0604020202020204" pitchFamily="34" charset="0"/>
                      </a:endParaRPr>
                    </a:p>
                  </a:txBody>
                  <a:tcPr marL="9525" marR="9525" marT="9525"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97928">
                <a:tc>
                  <a:txBody>
                    <a:bodyPr/>
                    <a:lstStyle/>
                    <a:p>
                      <a:pPr algn="l" fontAlgn="b"/>
                      <a:r>
                        <a:rPr lang="en-SG" sz="800" b="0" i="0" u="none" strike="noStrike" dirty="0" smtClean="0">
                          <a:solidFill>
                            <a:srgbClr val="000000"/>
                          </a:solidFill>
                          <a:effectLst/>
                          <a:latin typeface="Arial" panose="020B0604020202020204" pitchFamily="34" charset="0"/>
                        </a:rPr>
                        <a:t>MAPLETREE</a:t>
                      </a:r>
                      <a:r>
                        <a:rPr lang="en-SG" sz="800" b="0" i="0" u="none" strike="noStrike" baseline="0" dirty="0" smtClean="0">
                          <a:solidFill>
                            <a:srgbClr val="000000"/>
                          </a:solidFill>
                          <a:effectLst/>
                          <a:latin typeface="Arial" panose="020B0604020202020204" pitchFamily="34" charset="0"/>
                        </a:rPr>
                        <a:t> LOG TR</a:t>
                      </a:r>
                      <a:endParaRPr lang="en-SG" sz="800" b="0" i="0" u="none" strike="noStrike" dirty="0">
                        <a:solidFill>
                          <a:srgbClr val="000000"/>
                        </a:solidFill>
                        <a:effectLst/>
                        <a:latin typeface="Arial" panose="020B0604020202020204" pitchFamily="34" charset="0"/>
                      </a:endParaRPr>
                    </a:p>
                  </a:txBody>
                  <a:tcPr marL="9525" marR="9525" marT="9525"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tc>
                  <a:txBody>
                    <a:bodyPr/>
                    <a:lstStyle/>
                    <a:p>
                      <a:pPr algn="r" fontAlgn="b"/>
                      <a:r>
                        <a:rPr lang="en-US" sz="800" b="0" i="0" u="none" strike="noStrike" dirty="0" smtClean="0">
                          <a:solidFill>
                            <a:srgbClr val="000000"/>
                          </a:solidFill>
                          <a:effectLst/>
                          <a:latin typeface="Arial" panose="020B0604020202020204" pitchFamily="34" charset="0"/>
                        </a:rPr>
                        <a:t>5.9</a:t>
                      </a:r>
                      <a:endParaRPr lang="en-SG" sz="800" b="0" i="0" u="none" strike="noStrike" dirty="0">
                        <a:solidFill>
                          <a:srgbClr val="000000"/>
                        </a:solidFill>
                        <a:effectLst/>
                        <a:latin typeface="Arial" panose="020B0604020202020204" pitchFamily="34" charset="0"/>
                      </a:endParaRPr>
                    </a:p>
                  </a:txBody>
                  <a:tcPr marL="9525" marR="9525" marT="9525"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97928">
                <a:tc>
                  <a:txBody>
                    <a:bodyPr/>
                    <a:lstStyle/>
                    <a:p>
                      <a:pPr algn="l" fontAlgn="b"/>
                      <a:r>
                        <a:rPr lang="en-SG" sz="800" b="0" i="0" u="none" strike="noStrike" dirty="0">
                          <a:solidFill>
                            <a:srgbClr val="000000"/>
                          </a:solidFill>
                          <a:effectLst/>
                          <a:latin typeface="Arial" panose="020B0604020202020204" pitchFamily="34" charset="0"/>
                        </a:rPr>
                        <a:t>IREIT GLOBAL</a:t>
                      </a:r>
                    </a:p>
                  </a:txBody>
                  <a:tcPr marL="9525" marR="9525" marT="9525"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tc>
                  <a:txBody>
                    <a:bodyPr/>
                    <a:lstStyle/>
                    <a:p>
                      <a:pPr algn="r" fontAlgn="b"/>
                      <a:r>
                        <a:rPr lang="en-SG" sz="800" b="0" i="0" u="none" strike="noStrike" dirty="0" smtClean="0">
                          <a:solidFill>
                            <a:srgbClr val="000000"/>
                          </a:solidFill>
                          <a:effectLst/>
                          <a:latin typeface="Arial" panose="020B0604020202020204" pitchFamily="34" charset="0"/>
                        </a:rPr>
                        <a:t>5.6</a:t>
                      </a:r>
                      <a:endParaRPr lang="en-SG" sz="800" b="0" i="0" u="none" strike="noStrike" dirty="0">
                        <a:solidFill>
                          <a:srgbClr val="000000"/>
                        </a:solidFill>
                        <a:effectLst/>
                        <a:latin typeface="Arial" panose="020B0604020202020204" pitchFamily="34" charset="0"/>
                      </a:endParaRPr>
                    </a:p>
                  </a:txBody>
                  <a:tcPr marL="9525" marR="9525" marT="9525"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97928">
                <a:tc>
                  <a:txBody>
                    <a:bodyPr/>
                    <a:lstStyle/>
                    <a:p>
                      <a:pPr algn="l" fontAlgn="b"/>
                      <a:r>
                        <a:rPr lang="en-US" sz="800" b="0" i="0" u="none" strike="noStrike" dirty="0" smtClean="0">
                          <a:solidFill>
                            <a:srgbClr val="000000"/>
                          </a:solidFill>
                          <a:effectLst/>
                          <a:latin typeface="Arial" panose="020B0604020202020204" pitchFamily="34" charset="0"/>
                        </a:rPr>
                        <a:t>NETLINK</a:t>
                      </a:r>
                      <a:r>
                        <a:rPr lang="en-US" sz="800" b="0" i="0" u="none" strike="noStrike" baseline="0" dirty="0" smtClean="0">
                          <a:solidFill>
                            <a:srgbClr val="000000"/>
                          </a:solidFill>
                          <a:effectLst/>
                          <a:latin typeface="Arial" panose="020B0604020202020204" pitchFamily="34" charset="0"/>
                        </a:rPr>
                        <a:t> NBN TR</a:t>
                      </a:r>
                      <a:endParaRPr lang="en-SG" sz="800" b="0" i="0" u="none" strike="noStrike" dirty="0">
                        <a:solidFill>
                          <a:srgbClr val="000000"/>
                        </a:solidFill>
                        <a:effectLst/>
                        <a:latin typeface="Arial" panose="020B0604020202020204" pitchFamily="34" charset="0"/>
                      </a:endParaRPr>
                    </a:p>
                  </a:txBody>
                  <a:tcPr marL="9525" marR="9525" marT="9525"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tc>
                  <a:txBody>
                    <a:bodyPr/>
                    <a:lstStyle/>
                    <a:p>
                      <a:pPr algn="r" fontAlgn="b"/>
                      <a:r>
                        <a:rPr lang="en-SG" sz="800" b="0" i="0" u="none" strike="noStrike" dirty="0" smtClean="0">
                          <a:solidFill>
                            <a:srgbClr val="000000"/>
                          </a:solidFill>
                          <a:effectLst/>
                          <a:latin typeface="Arial" panose="020B0604020202020204" pitchFamily="34" charset="0"/>
                        </a:rPr>
                        <a:t>5.2</a:t>
                      </a:r>
                      <a:endParaRPr lang="en-SG" sz="800" b="0" i="0" u="none" strike="noStrike" dirty="0">
                        <a:solidFill>
                          <a:srgbClr val="000000"/>
                        </a:solidFill>
                        <a:effectLst/>
                        <a:latin typeface="Arial" panose="020B0604020202020204" pitchFamily="34" charset="0"/>
                      </a:endParaRPr>
                    </a:p>
                  </a:txBody>
                  <a:tcPr marL="9525" marR="9525" marT="9525"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769477688"/>
                  </a:ext>
                </a:extLst>
              </a:tr>
            </a:tbl>
          </a:graphicData>
        </a:graphic>
      </p:graphicFrame>
      <p:sp>
        <p:nvSpPr>
          <p:cNvPr id="15" name="TextBox 14"/>
          <p:cNvSpPr txBox="1"/>
          <p:nvPr/>
        </p:nvSpPr>
        <p:spPr>
          <a:xfrm>
            <a:off x="-20932" y="4003678"/>
            <a:ext cx="6834482" cy="5093702"/>
          </a:xfrm>
          <a:prstGeom prst="rect">
            <a:avLst/>
          </a:prstGeom>
          <a:noFill/>
        </p:spPr>
        <p:txBody>
          <a:bodyPr wrap="square" rtlCol="0">
            <a:spAutoFit/>
          </a:bodyPr>
          <a:lstStyle/>
          <a:p>
            <a:pPr algn="just"/>
            <a:r>
              <a:rPr lang="en-SG" sz="800" b="1" dirty="0">
                <a:latin typeface="Arial" panose="020B0604020202020204" pitchFamily="34" charset="0"/>
                <a:cs typeface="Arial" panose="020B0604020202020204" pitchFamily="34" charset="0"/>
              </a:rPr>
              <a:t>Notes:</a:t>
            </a:r>
            <a:endParaRPr lang="en-SG" sz="800" dirty="0">
              <a:latin typeface="Arial" panose="020B0604020202020204" pitchFamily="34" charset="0"/>
              <a:cs typeface="Arial" panose="020B0604020202020204" pitchFamily="34" charset="0"/>
            </a:endParaRPr>
          </a:p>
          <a:p>
            <a:pPr marL="228600" indent="-228600" algn="just">
              <a:buFont typeface="+mj-lt"/>
              <a:buAutoNum type="arabicPeriod" startAt="9"/>
            </a:pPr>
            <a:r>
              <a:rPr lang="en-SG" sz="800" dirty="0">
                <a:latin typeface="Arial" panose="020B0604020202020204" pitchFamily="34" charset="0"/>
                <a:cs typeface="Arial" panose="020B0604020202020204" pitchFamily="34" charset="0"/>
              </a:rPr>
              <a:t>The sector allocation is based on a model portfolio as at </a:t>
            </a:r>
            <a:r>
              <a:rPr lang="en-SG" sz="800" dirty="0" smtClean="0">
                <a:latin typeface="Arial" panose="020B0604020202020204" pitchFamily="34" charset="0"/>
                <a:cs typeface="Arial" panose="020B0604020202020204" pitchFamily="34" charset="0"/>
              </a:rPr>
              <a:t>30 June </a:t>
            </a:r>
            <a:r>
              <a:rPr lang="en-SG" sz="800" dirty="0" smtClean="0">
                <a:latin typeface="Arial" panose="020B0604020202020204" pitchFamily="34" charset="0"/>
                <a:cs typeface="Arial" panose="020B0604020202020204" pitchFamily="34" charset="0"/>
              </a:rPr>
              <a:t>2021 </a:t>
            </a:r>
            <a:r>
              <a:rPr lang="en-SG" sz="800" dirty="0">
                <a:latin typeface="Arial" panose="020B0604020202020204" pitchFamily="34" charset="0"/>
                <a:cs typeface="Arial" panose="020B0604020202020204" pitchFamily="34" charset="0"/>
              </a:rPr>
              <a:t>and is subject to change without notice. The sector classification is adapted from the Global Industry Classification Standard.</a:t>
            </a:r>
          </a:p>
          <a:p>
            <a:pPr marL="228600" indent="-228600" algn="just">
              <a:buFont typeface="+mj-lt"/>
              <a:buAutoNum type="arabicPeriod" startAt="9"/>
            </a:pPr>
            <a:r>
              <a:rPr lang="en-SG" sz="800" dirty="0">
                <a:latin typeface="Arial" panose="020B0604020202020204" pitchFamily="34" charset="0"/>
                <a:cs typeface="Arial" panose="020B0604020202020204" pitchFamily="34" charset="0"/>
              </a:rPr>
              <a:t>Includes Money Market Funds (“MMF”) managed by related companies.</a:t>
            </a:r>
          </a:p>
          <a:p>
            <a:pPr marL="228600" indent="-228600" algn="just">
              <a:buFont typeface="+mj-lt"/>
              <a:buAutoNum type="arabicPeriod" startAt="9"/>
            </a:pPr>
            <a:r>
              <a:rPr lang="en-SG" sz="800" dirty="0">
                <a:latin typeface="Arial" panose="020B0604020202020204" pitchFamily="34" charset="0"/>
                <a:cs typeface="Arial" panose="020B0604020202020204" pitchFamily="34" charset="0"/>
              </a:rPr>
              <a:t>The portfolio holdings are based on a model portfolio as at </a:t>
            </a:r>
            <a:r>
              <a:rPr lang="en-SG" sz="800" dirty="0" smtClean="0">
                <a:latin typeface="Arial" panose="020B0604020202020204" pitchFamily="34" charset="0"/>
                <a:cs typeface="Arial" panose="020B0604020202020204" pitchFamily="34" charset="0"/>
              </a:rPr>
              <a:t>30 June </a:t>
            </a:r>
            <a:r>
              <a:rPr lang="en-SG" sz="800" dirty="0" smtClean="0">
                <a:latin typeface="Arial" panose="020B0604020202020204" pitchFamily="34" charset="0"/>
                <a:cs typeface="Arial" panose="020B0604020202020204" pitchFamily="34" charset="0"/>
              </a:rPr>
              <a:t>2021 </a:t>
            </a:r>
            <a:r>
              <a:rPr lang="en-SG" sz="800" dirty="0">
                <a:latin typeface="Arial" panose="020B0604020202020204" pitchFamily="34" charset="0"/>
                <a:cs typeface="Arial" panose="020B0604020202020204" pitchFamily="34" charset="0"/>
              </a:rPr>
              <a:t>and are subject to change without notice. They do not constitute a recommendation to buy or sell any particular security.</a:t>
            </a:r>
          </a:p>
          <a:p>
            <a:pPr algn="just"/>
            <a:r>
              <a:rPr lang="en-SG" sz="700" dirty="0">
                <a:latin typeface="Arial" panose="020B0604020202020204" pitchFamily="34" charset="0"/>
                <a:cs typeface="Arial" panose="020B0604020202020204" pitchFamily="34" charset="0"/>
              </a:rPr>
              <a:t> </a:t>
            </a:r>
          </a:p>
          <a:p>
            <a:pPr lvl="0" algn="just"/>
            <a:r>
              <a:rPr lang="fr-FR" sz="700" b="1" dirty="0">
                <a:solidFill>
                  <a:prstClr val="black"/>
                </a:solidFill>
                <a:latin typeface="Arial" panose="020B0604020202020204" pitchFamily="34" charset="0"/>
                <a:cs typeface="Arial" panose="020B0604020202020204" pitchFamily="34" charset="0"/>
              </a:rPr>
              <a:t>Important Information</a:t>
            </a:r>
          </a:p>
          <a:p>
            <a:pPr lvl="0" algn="just"/>
            <a:endParaRPr lang="en-SG" sz="500" dirty="0">
              <a:solidFill>
                <a:prstClr val="black"/>
              </a:solidFill>
              <a:latin typeface="Arial" panose="020B0604020202020204" pitchFamily="34" charset="0"/>
              <a:cs typeface="Arial" panose="020B0604020202020204" pitchFamily="34" charset="0"/>
            </a:endParaRPr>
          </a:p>
          <a:p>
            <a:pPr lvl="0" algn="just"/>
            <a:r>
              <a:rPr lang="en-SG" sz="700" dirty="0">
                <a:solidFill>
                  <a:prstClr val="black"/>
                </a:solidFill>
                <a:latin typeface="Arial" panose="020B0604020202020204" pitchFamily="34" charset="0"/>
                <a:cs typeface="Arial" panose="020B0604020202020204" pitchFamily="34" charset="0"/>
              </a:rPr>
              <a:t>This publication is provided to you for general information only and does not constitute a recommendation or an offer or solicitation to buy or sell any investment product or enter into any transaction or discretionary managed account agreement. It does not have any regard to your specific investment objectives, financial situation and any of your particular needs.</a:t>
            </a:r>
          </a:p>
          <a:p>
            <a:pPr lvl="0" algn="just"/>
            <a:endParaRPr lang="en-SG" sz="500" dirty="0">
              <a:solidFill>
                <a:prstClr val="black"/>
              </a:solidFill>
              <a:latin typeface="Arial" panose="020B0604020202020204" pitchFamily="34" charset="0"/>
              <a:cs typeface="Arial" panose="020B0604020202020204" pitchFamily="34" charset="0"/>
            </a:endParaRPr>
          </a:p>
          <a:p>
            <a:pPr lvl="0" algn="just"/>
            <a:r>
              <a:rPr lang="en-SG" sz="700" dirty="0">
                <a:solidFill>
                  <a:prstClr val="black"/>
                </a:solidFill>
                <a:latin typeface="Arial" panose="020B0604020202020204" pitchFamily="34" charset="0"/>
                <a:cs typeface="Arial" panose="020B0604020202020204" pitchFamily="34" charset="0"/>
              </a:rPr>
              <a:t>Investments in discretionary managed accounts managed by Phillip Securities Pte Ltd (“PSPL”) are designed to produce returns over the medium to long term and are not suitable for short-term speculation. </a:t>
            </a:r>
            <a:r>
              <a:rPr lang="en-SG" sz="700" b="1" dirty="0">
                <a:solidFill>
                  <a:prstClr val="black"/>
                </a:solidFill>
                <a:latin typeface="Arial" panose="020B0604020202020204" pitchFamily="34" charset="0"/>
                <a:cs typeface="Arial" panose="020B0604020202020204" pitchFamily="34" charset="0"/>
              </a:rPr>
              <a:t>There can be no assurance that investment objectives will be achieved. The value of investments, and the income accruing, may fall as well as rise and investors may not get back their original principal amount invested. Past performance of the manager, any investment and company, any prediction, projection or forecast on the economy, stock market, bond market or the economic trends of the markets referred to in this publication are not necessarily indicative of future performance.</a:t>
            </a:r>
          </a:p>
          <a:p>
            <a:pPr lvl="0" algn="just"/>
            <a:endParaRPr lang="en-SG" sz="500" dirty="0">
              <a:solidFill>
                <a:prstClr val="black"/>
              </a:solidFill>
              <a:latin typeface="Arial" panose="020B0604020202020204" pitchFamily="34" charset="0"/>
              <a:cs typeface="Arial" panose="020B0604020202020204" pitchFamily="34" charset="0"/>
            </a:endParaRPr>
          </a:p>
          <a:p>
            <a:pPr lvl="0" algn="just"/>
            <a:r>
              <a:rPr lang="en-SG" sz="700" dirty="0">
                <a:solidFill>
                  <a:prstClr val="black"/>
                </a:solidFill>
                <a:latin typeface="Arial" panose="020B0604020202020204" pitchFamily="34" charset="0"/>
                <a:cs typeface="Arial" panose="020B0604020202020204" pitchFamily="34" charset="0"/>
              </a:rPr>
              <a:t>Investments in PSPL discretionary managed accounts carry risks, including but not limited to market, liquidity, credit, interest rate, derivative, counterparty, foreign exchange risks, political risks, and the risk of vesting discretionary trading power in PSPL for trading and managing for you a portfolio of securities and derivatives thereof.</a:t>
            </a:r>
          </a:p>
          <a:p>
            <a:pPr lvl="0" algn="just"/>
            <a:endParaRPr lang="en-SG" sz="500" dirty="0">
              <a:solidFill>
                <a:prstClr val="black"/>
              </a:solidFill>
              <a:latin typeface="Arial" panose="020B0604020202020204" pitchFamily="34" charset="0"/>
              <a:cs typeface="Arial" panose="020B0604020202020204" pitchFamily="34" charset="0"/>
            </a:endParaRPr>
          </a:p>
          <a:p>
            <a:pPr lvl="0" algn="just"/>
            <a:r>
              <a:rPr lang="en-SG" sz="700" dirty="0">
                <a:solidFill>
                  <a:prstClr val="black"/>
                </a:solidFill>
                <a:latin typeface="Arial" panose="020B0604020202020204" pitchFamily="34" charset="0"/>
                <a:cs typeface="Arial" panose="020B0604020202020204" pitchFamily="34" charset="0"/>
              </a:rPr>
              <a:t>The information provided herein is based on certain information, conditions and/or assumptions available as at the date of this publication and may contain optimistic statements regarding future events or future financial performance of countries, markets or companies. Any opinion or view herein is made on a general basis. The information in this publication may be obtained, provided or compiled from public and/or third party sources (“the information”) which PSPL has no reason to believe are unreliable. PSPL does not warrant the accuracy and completeness of the information used in this publication. The information and any opinion or view provided in this publication may be subject to change at any time without notice. You must make your own financial assessment of the relevance, accuracy and adequacy of the information provided in this publication.</a:t>
            </a:r>
          </a:p>
          <a:p>
            <a:pPr lvl="0" algn="just"/>
            <a:endParaRPr lang="en-SG" sz="500" dirty="0">
              <a:solidFill>
                <a:prstClr val="black"/>
              </a:solidFill>
              <a:latin typeface="Arial" panose="020B0604020202020204" pitchFamily="34" charset="0"/>
              <a:cs typeface="Arial" panose="020B0604020202020204" pitchFamily="34" charset="0"/>
            </a:endParaRPr>
          </a:p>
          <a:p>
            <a:pPr lvl="0" algn="just"/>
            <a:r>
              <a:rPr lang="en-SG" sz="700" dirty="0">
                <a:solidFill>
                  <a:prstClr val="black"/>
                </a:solidFill>
                <a:latin typeface="Arial" panose="020B0604020202020204" pitchFamily="34" charset="0"/>
                <a:cs typeface="Arial" panose="020B0604020202020204" pitchFamily="34" charset="0"/>
              </a:rPr>
              <a:t>Accordingly, no warranty whatsoever is given and no liability whatsoever is accepted for any loss arising whether directly or indirectly as a result of your acting based on the information in this publication. Terms and conditions of PSPL discretionary managed accounts shall apply and you can obtain a copy of it from PSPL. You should read the terms and conditions of the discretionary managed account(s) before deciding to invest in the discretionary managed account(s).</a:t>
            </a:r>
          </a:p>
          <a:p>
            <a:pPr lvl="0" algn="just"/>
            <a:endParaRPr lang="en-SG" sz="500" dirty="0">
              <a:solidFill>
                <a:prstClr val="black"/>
              </a:solidFill>
              <a:latin typeface="Arial" panose="020B0604020202020204" pitchFamily="34" charset="0"/>
              <a:cs typeface="Arial" panose="020B0604020202020204" pitchFamily="34" charset="0"/>
            </a:endParaRPr>
          </a:p>
          <a:p>
            <a:pPr lvl="0" algn="just"/>
            <a:r>
              <a:rPr lang="en-SG" sz="700" dirty="0">
                <a:solidFill>
                  <a:prstClr val="black"/>
                </a:solidFill>
                <a:latin typeface="Arial" panose="020B0604020202020204" pitchFamily="34" charset="0"/>
                <a:cs typeface="Arial" panose="020B0604020202020204" pitchFamily="34" charset="0"/>
              </a:rPr>
              <a:t>Investments in the discretionary managed account(s) mentioned herein are not obligations of, deposits in, or guaranteed by PSPL or any of its affiliates. </a:t>
            </a:r>
          </a:p>
          <a:p>
            <a:pPr lvl="0" algn="just"/>
            <a:endParaRPr lang="en-SG" sz="500" dirty="0">
              <a:solidFill>
                <a:prstClr val="black"/>
              </a:solidFill>
              <a:latin typeface="Arial" panose="020B0604020202020204" pitchFamily="34" charset="0"/>
              <a:cs typeface="Arial" panose="020B0604020202020204" pitchFamily="34" charset="0"/>
            </a:endParaRPr>
          </a:p>
          <a:p>
            <a:pPr lvl="0" algn="just"/>
            <a:r>
              <a:rPr lang="en-SG" sz="700" dirty="0">
                <a:solidFill>
                  <a:prstClr val="black"/>
                </a:solidFill>
                <a:latin typeface="Arial" panose="020B0604020202020204" pitchFamily="34" charset="0"/>
                <a:cs typeface="Arial" panose="020B0604020202020204" pitchFamily="34" charset="0"/>
              </a:rPr>
              <a:t>You should assess and consider whether the discretionary managed account(s) is/are suitable for you before proceeding to invest. You may wish to consult professional advisers before investing. Our representatives appointed under the Financial Advisers Act (“FAA”) may be authorised to engage in non-FAA activities of marketing, client acquisition and client servicing of managed accounts services. Our representatives who are appointed under the Securities and Futures Act to conduct fund management activity (“FM Reps”), i.e. the Portfolio/Fund Managers, will be managing clients’ money and investments, in addition to marketing, client acquisition and client servicing of managed accounts services.</a:t>
            </a:r>
          </a:p>
          <a:p>
            <a:pPr lvl="0" algn="just"/>
            <a:endParaRPr lang="en-SG" sz="500" dirty="0">
              <a:solidFill>
                <a:prstClr val="black"/>
              </a:solidFill>
              <a:latin typeface="Arial" panose="020B0604020202020204" pitchFamily="34" charset="0"/>
              <a:cs typeface="Arial" panose="020B0604020202020204" pitchFamily="34" charset="0"/>
            </a:endParaRPr>
          </a:p>
          <a:p>
            <a:pPr lvl="0" algn="just"/>
            <a:r>
              <a:rPr lang="en-SG" sz="700" dirty="0">
                <a:solidFill>
                  <a:prstClr val="black"/>
                </a:solidFill>
                <a:latin typeface="Arial" panose="020B0604020202020204" pitchFamily="34" charset="0"/>
                <a:cs typeface="Arial" panose="020B0604020202020204" pitchFamily="34" charset="0"/>
              </a:rPr>
              <a:t>PSPL is a member of the </a:t>
            </a:r>
            <a:r>
              <a:rPr lang="en-SG" sz="700" dirty="0" err="1">
                <a:solidFill>
                  <a:prstClr val="black"/>
                </a:solidFill>
                <a:latin typeface="Arial" panose="020B0604020202020204" pitchFamily="34" charset="0"/>
                <a:cs typeface="Arial" panose="020B0604020202020204" pitchFamily="34" charset="0"/>
              </a:rPr>
              <a:t>PhillipCapital</a:t>
            </a:r>
            <a:r>
              <a:rPr lang="en-SG" sz="700" dirty="0">
                <a:solidFill>
                  <a:prstClr val="black"/>
                </a:solidFill>
                <a:latin typeface="Arial" panose="020B0604020202020204" pitchFamily="34" charset="0"/>
                <a:cs typeface="Arial" panose="020B0604020202020204" pitchFamily="34" charset="0"/>
              </a:rPr>
              <a:t> Group of Companies. The </a:t>
            </a:r>
            <a:r>
              <a:rPr lang="en-SG" sz="700" dirty="0" err="1">
                <a:solidFill>
                  <a:prstClr val="black"/>
                </a:solidFill>
                <a:latin typeface="Arial" panose="020B0604020202020204" pitchFamily="34" charset="0"/>
                <a:cs typeface="Arial" panose="020B0604020202020204" pitchFamily="34" charset="0"/>
              </a:rPr>
              <a:t>PhillipCapital</a:t>
            </a:r>
            <a:r>
              <a:rPr lang="en-SG" sz="700" dirty="0">
                <a:solidFill>
                  <a:prstClr val="black"/>
                </a:solidFill>
                <a:latin typeface="Arial" panose="020B0604020202020204" pitchFamily="34" charset="0"/>
                <a:cs typeface="Arial" panose="020B0604020202020204" pitchFamily="34" charset="0"/>
              </a:rPr>
              <a:t> Group of Companies, their affiliates and/or their officers, directors and employees may own or have positions in any shares, units and other investments mentioned herein or any investment related thereto and may from time to time add to or dispose of any such investment. PSPL discretionary managed accounts may invest into money market funds managed by related company(</a:t>
            </a:r>
            <a:r>
              <a:rPr lang="en-SG" sz="700" dirty="0" err="1">
                <a:solidFill>
                  <a:prstClr val="black"/>
                </a:solidFill>
                <a:latin typeface="Arial" panose="020B0604020202020204" pitchFamily="34" charset="0"/>
                <a:cs typeface="Arial" panose="020B0604020202020204" pitchFamily="34" charset="0"/>
              </a:rPr>
              <a:t>ies</a:t>
            </a:r>
            <a:r>
              <a:rPr lang="en-SG" sz="700" dirty="0">
                <a:solidFill>
                  <a:prstClr val="black"/>
                </a:solidFill>
                <a:latin typeface="Arial" panose="020B0604020202020204" pitchFamily="34" charset="0"/>
                <a:cs typeface="Arial" panose="020B0604020202020204" pitchFamily="34" charset="0"/>
              </a:rPr>
              <a:t>) of PSPL. Any member of the </a:t>
            </a:r>
            <a:r>
              <a:rPr lang="en-SG" sz="700" dirty="0" err="1">
                <a:solidFill>
                  <a:prstClr val="black"/>
                </a:solidFill>
                <a:latin typeface="Arial" panose="020B0604020202020204" pitchFamily="34" charset="0"/>
                <a:cs typeface="Arial" panose="020B0604020202020204" pitchFamily="34" charset="0"/>
              </a:rPr>
              <a:t>PhillipCapital</a:t>
            </a:r>
            <a:r>
              <a:rPr lang="en-SG" sz="700" dirty="0">
                <a:solidFill>
                  <a:prstClr val="black"/>
                </a:solidFill>
                <a:latin typeface="Arial" panose="020B0604020202020204" pitchFamily="34" charset="0"/>
                <a:cs typeface="Arial" panose="020B0604020202020204" pitchFamily="34" charset="0"/>
              </a:rPr>
              <a:t> Group of Companies may have acted upon or used the information, analyses and opinions herein before they have been published.</a:t>
            </a:r>
          </a:p>
          <a:p>
            <a:pPr algn="just"/>
            <a:r>
              <a:rPr lang="en-SG" sz="750" dirty="0"/>
              <a:t>	</a:t>
            </a:r>
          </a:p>
          <a:p>
            <a:r>
              <a:rPr lang="en-SG" sz="750" dirty="0"/>
              <a:t>	</a:t>
            </a:r>
          </a:p>
        </p:txBody>
      </p:sp>
      <p:sp>
        <p:nvSpPr>
          <p:cNvPr id="16" name="TextBox 15"/>
          <p:cNvSpPr txBox="1"/>
          <p:nvPr/>
        </p:nvSpPr>
        <p:spPr>
          <a:xfrm>
            <a:off x="-56392" y="533095"/>
            <a:ext cx="4530856" cy="307777"/>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PHILLIP SINGAPORE EQUITY YIELD PORTFOLIO</a:t>
            </a:r>
            <a:endParaRPr lang="en-SG" sz="1400" b="1" dirty="0">
              <a:latin typeface="Arial" panose="020B0604020202020204" pitchFamily="34" charset="0"/>
              <a:cs typeface="Arial" panose="020B0604020202020204" pitchFamily="34" charset="0"/>
            </a:endParaRPr>
          </a:p>
        </p:txBody>
      </p:sp>
      <p:cxnSp>
        <p:nvCxnSpPr>
          <p:cNvPr id="18" name="Straight Connector 17"/>
          <p:cNvCxnSpPr/>
          <p:nvPr/>
        </p:nvCxnSpPr>
        <p:spPr>
          <a:xfrm>
            <a:off x="0" y="880202"/>
            <a:ext cx="6858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7" name="Text Box 12"/>
          <p:cNvSpPr txBox="1">
            <a:spLocks noChangeArrowheads="1"/>
          </p:cNvSpPr>
          <p:nvPr/>
        </p:nvSpPr>
        <p:spPr bwMode="auto">
          <a:xfrm>
            <a:off x="-28575" y="8858250"/>
            <a:ext cx="3398838" cy="20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algn="l" defTabSz="838200">
              <a:defRPr sz="2400">
                <a:solidFill>
                  <a:schemeClr val="tx1"/>
                </a:solidFill>
                <a:latin typeface="Times New Roman" panose="02020603050405020304" pitchFamily="18" charset="0"/>
              </a:defRPr>
            </a:lvl1pPr>
            <a:lvl2pPr marL="419100" algn="l" defTabSz="838200">
              <a:defRPr sz="2400">
                <a:solidFill>
                  <a:schemeClr val="tx1"/>
                </a:solidFill>
                <a:latin typeface="Times New Roman" panose="02020603050405020304" pitchFamily="18" charset="0"/>
              </a:defRPr>
            </a:lvl2pPr>
            <a:lvl3pPr marL="838200" algn="l" defTabSz="838200">
              <a:defRPr sz="2400">
                <a:solidFill>
                  <a:schemeClr val="tx1"/>
                </a:solidFill>
                <a:latin typeface="Times New Roman" panose="02020603050405020304" pitchFamily="18" charset="0"/>
              </a:defRPr>
            </a:lvl3pPr>
            <a:lvl4pPr marL="1257300" algn="l" defTabSz="838200">
              <a:defRPr sz="2400">
                <a:solidFill>
                  <a:schemeClr val="tx1"/>
                </a:solidFill>
                <a:latin typeface="Times New Roman" panose="02020603050405020304" pitchFamily="18" charset="0"/>
              </a:defRPr>
            </a:lvl4pPr>
            <a:lvl5pPr marL="1676400" algn="l" defTabSz="838200">
              <a:defRPr sz="2400">
                <a:solidFill>
                  <a:schemeClr val="tx1"/>
                </a:solidFill>
                <a:latin typeface="Times New Roman" panose="02020603050405020304" pitchFamily="18" charset="0"/>
              </a:defRPr>
            </a:lvl5pPr>
            <a:lvl6pPr marL="2133600" defTabSz="838200" fontAlgn="base">
              <a:spcBef>
                <a:spcPct val="0"/>
              </a:spcBef>
              <a:spcAft>
                <a:spcPct val="0"/>
              </a:spcAft>
              <a:defRPr sz="2400">
                <a:solidFill>
                  <a:schemeClr val="tx1"/>
                </a:solidFill>
                <a:latin typeface="Times New Roman" panose="02020603050405020304" pitchFamily="18" charset="0"/>
              </a:defRPr>
            </a:lvl6pPr>
            <a:lvl7pPr marL="2590800" defTabSz="838200" fontAlgn="base">
              <a:spcBef>
                <a:spcPct val="0"/>
              </a:spcBef>
              <a:spcAft>
                <a:spcPct val="0"/>
              </a:spcAft>
              <a:defRPr sz="2400">
                <a:solidFill>
                  <a:schemeClr val="tx1"/>
                </a:solidFill>
                <a:latin typeface="Times New Roman" panose="02020603050405020304" pitchFamily="18" charset="0"/>
              </a:defRPr>
            </a:lvl7pPr>
            <a:lvl8pPr marL="3048000" defTabSz="838200" fontAlgn="base">
              <a:spcBef>
                <a:spcPct val="0"/>
              </a:spcBef>
              <a:spcAft>
                <a:spcPct val="0"/>
              </a:spcAft>
              <a:defRPr sz="2400">
                <a:solidFill>
                  <a:schemeClr val="tx1"/>
                </a:solidFill>
                <a:latin typeface="Times New Roman" panose="02020603050405020304" pitchFamily="18" charset="0"/>
              </a:defRPr>
            </a:lvl8pPr>
            <a:lvl9pPr marL="3505200" defTabSz="838200" fontAlgn="base">
              <a:spcBef>
                <a:spcPct val="0"/>
              </a:spcBef>
              <a:spcAft>
                <a:spcPct val="0"/>
              </a:spcAft>
              <a:defRPr sz="2400">
                <a:solidFill>
                  <a:schemeClr val="tx1"/>
                </a:solidFill>
                <a:latin typeface="Times New Roman" panose="02020603050405020304" pitchFamily="18" charset="0"/>
              </a:defRPr>
            </a:lvl9pPr>
          </a:lstStyle>
          <a:p>
            <a:pPr algn="ctr" eaLnBrk="1" hangingPunct="1">
              <a:defRPr/>
            </a:pPr>
            <a:r>
              <a:rPr lang="en-US" altLang="zh-CN" sz="800" b="0" dirty="0">
                <a:latin typeface="Arial" panose="020B0604020202020204" pitchFamily="34" charset="0"/>
                <a:ea typeface="SimSun" panose="02010600030101010101" pitchFamily="2" charset="-122"/>
              </a:rPr>
              <a:t>Brought to you by Phillip Securities </a:t>
            </a:r>
            <a:r>
              <a:rPr lang="en-US" altLang="zh-CN" sz="800" b="0" dirty="0" err="1">
                <a:latin typeface="Arial" panose="020B0604020202020204" pitchFamily="34" charset="0"/>
                <a:ea typeface="SimSun" panose="02010600030101010101" pitchFamily="2" charset="-122"/>
              </a:rPr>
              <a:t>Pte</a:t>
            </a:r>
            <a:r>
              <a:rPr lang="en-US" altLang="zh-CN" sz="800" b="0" dirty="0">
                <a:latin typeface="Arial" panose="020B0604020202020204" pitchFamily="34" charset="0"/>
                <a:ea typeface="SimSun" panose="02010600030101010101" pitchFamily="2" charset="-122"/>
              </a:rPr>
              <a:t> Ltd (A member of </a:t>
            </a:r>
            <a:r>
              <a:rPr lang="en-US" altLang="zh-CN" sz="800" b="0" dirty="0" err="1">
                <a:latin typeface="Arial" panose="020B0604020202020204" pitchFamily="34" charset="0"/>
                <a:ea typeface="SimSun" panose="02010600030101010101" pitchFamily="2" charset="-122"/>
              </a:rPr>
              <a:t>PhillipCapital</a:t>
            </a:r>
            <a:r>
              <a:rPr lang="en-US" altLang="zh-CN" sz="800" b="0" dirty="0">
                <a:latin typeface="Arial" panose="020B0604020202020204" pitchFamily="34" charset="0"/>
                <a:ea typeface="SimSun" panose="02010600030101010101" pitchFamily="2" charset="-122"/>
              </a:rPr>
              <a:t>)</a:t>
            </a:r>
          </a:p>
        </p:txBody>
      </p:sp>
      <p:sp>
        <p:nvSpPr>
          <p:cNvPr id="19" name="Text Box 13"/>
          <p:cNvSpPr txBox="1">
            <a:spLocks noChangeArrowheads="1"/>
          </p:cNvSpPr>
          <p:nvPr/>
        </p:nvSpPr>
        <p:spPr bwMode="auto">
          <a:xfrm>
            <a:off x="5427663" y="8858250"/>
            <a:ext cx="1363662" cy="20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algn="l" defTabSz="838200">
              <a:defRPr sz="2400">
                <a:solidFill>
                  <a:schemeClr val="tx1"/>
                </a:solidFill>
                <a:latin typeface="Times New Roman" panose="02020603050405020304" pitchFamily="18" charset="0"/>
              </a:defRPr>
            </a:lvl1pPr>
            <a:lvl2pPr marL="419100" algn="l" defTabSz="838200">
              <a:defRPr sz="2400">
                <a:solidFill>
                  <a:schemeClr val="tx1"/>
                </a:solidFill>
                <a:latin typeface="Times New Roman" panose="02020603050405020304" pitchFamily="18" charset="0"/>
              </a:defRPr>
            </a:lvl2pPr>
            <a:lvl3pPr marL="838200" algn="l" defTabSz="838200">
              <a:defRPr sz="2400">
                <a:solidFill>
                  <a:schemeClr val="tx1"/>
                </a:solidFill>
                <a:latin typeface="Times New Roman" panose="02020603050405020304" pitchFamily="18" charset="0"/>
              </a:defRPr>
            </a:lvl3pPr>
            <a:lvl4pPr marL="1257300" algn="l" defTabSz="838200">
              <a:defRPr sz="2400">
                <a:solidFill>
                  <a:schemeClr val="tx1"/>
                </a:solidFill>
                <a:latin typeface="Times New Roman" panose="02020603050405020304" pitchFamily="18" charset="0"/>
              </a:defRPr>
            </a:lvl4pPr>
            <a:lvl5pPr marL="1676400" algn="l" defTabSz="838200">
              <a:defRPr sz="2400">
                <a:solidFill>
                  <a:schemeClr val="tx1"/>
                </a:solidFill>
                <a:latin typeface="Times New Roman" panose="02020603050405020304" pitchFamily="18" charset="0"/>
              </a:defRPr>
            </a:lvl5pPr>
            <a:lvl6pPr marL="2133600" defTabSz="838200" fontAlgn="base">
              <a:spcBef>
                <a:spcPct val="0"/>
              </a:spcBef>
              <a:spcAft>
                <a:spcPct val="0"/>
              </a:spcAft>
              <a:defRPr sz="2400">
                <a:solidFill>
                  <a:schemeClr val="tx1"/>
                </a:solidFill>
                <a:latin typeface="Times New Roman" panose="02020603050405020304" pitchFamily="18" charset="0"/>
              </a:defRPr>
            </a:lvl6pPr>
            <a:lvl7pPr marL="2590800" defTabSz="838200" fontAlgn="base">
              <a:spcBef>
                <a:spcPct val="0"/>
              </a:spcBef>
              <a:spcAft>
                <a:spcPct val="0"/>
              </a:spcAft>
              <a:defRPr sz="2400">
                <a:solidFill>
                  <a:schemeClr val="tx1"/>
                </a:solidFill>
                <a:latin typeface="Times New Roman" panose="02020603050405020304" pitchFamily="18" charset="0"/>
              </a:defRPr>
            </a:lvl7pPr>
            <a:lvl8pPr marL="3048000" defTabSz="838200" fontAlgn="base">
              <a:spcBef>
                <a:spcPct val="0"/>
              </a:spcBef>
              <a:spcAft>
                <a:spcPct val="0"/>
              </a:spcAft>
              <a:defRPr sz="2400">
                <a:solidFill>
                  <a:schemeClr val="tx1"/>
                </a:solidFill>
                <a:latin typeface="Times New Roman" panose="02020603050405020304" pitchFamily="18" charset="0"/>
              </a:defRPr>
            </a:lvl8pPr>
            <a:lvl9pPr marL="3505200" defTabSz="838200" fontAlgn="base">
              <a:spcBef>
                <a:spcPct val="0"/>
              </a:spcBef>
              <a:spcAft>
                <a:spcPct val="0"/>
              </a:spcAft>
              <a:defRPr sz="2400">
                <a:solidFill>
                  <a:schemeClr val="tx1"/>
                </a:solidFill>
                <a:latin typeface="Times New Roman" panose="02020603050405020304" pitchFamily="18" charset="0"/>
              </a:defRPr>
            </a:lvl9pPr>
          </a:lstStyle>
          <a:p>
            <a:pPr algn="ctr" eaLnBrk="1" hangingPunct="1">
              <a:defRPr/>
            </a:pPr>
            <a:r>
              <a:rPr lang="en-US" altLang="zh-CN" sz="800" b="0" dirty="0">
                <a:latin typeface="Arial" panose="020B0604020202020204" pitchFamily="34" charset="0"/>
                <a:ea typeface="SimSun" panose="02010600030101010101" pitchFamily="2" charset="-122"/>
              </a:rPr>
              <a:t>Co. Reg. No. 197501035Z</a:t>
            </a:r>
          </a:p>
        </p:txBody>
      </p:sp>
    </p:spTree>
    <p:extLst>
      <p:ext uri="{BB962C8B-B14F-4D97-AF65-F5344CB8AC3E}">
        <p14:creationId xmlns:p14="http://schemas.microsoft.com/office/powerpoint/2010/main" val="473903047"/>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BFBFBF"/>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12810</TotalTime>
  <Words>682</Words>
  <Application>Microsoft Office PowerPoint</Application>
  <PresentationFormat>A4 Paper (210x297 mm)</PresentationFormat>
  <Paragraphs>146</Paragraphs>
  <Slides>2</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vt:i4>
      </vt:variant>
    </vt:vector>
  </HeadingPairs>
  <TitlesOfParts>
    <vt:vector size="9" baseType="lpstr">
      <vt:lpstr>SimSun</vt:lpstr>
      <vt:lpstr>Arial</vt:lpstr>
      <vt:lpstr>Calibri</vt:lpstr>
      <vt:lpstr>Calibri Light</vt:lpstr>
      <vt:lpstr>Times New Roman</vt:lpstr>
      <vt:lpstr>Office Theme</vt:lpstr>
      <vt:lpstr>1_Office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Yihan Chong</dc:creator>
  <cp:lastModifiedBy>Tristan Teo Yi Han</cp:lastModifiedBy>
  <cp:revision>197</cp:revision>
  <cp:lastPrinted>2016-10-11T07:34:42Z</cp:lastPrinted>
  <dcterms:created xsi:type="dcterms:W3CDTF">2015-01-26T03:22:18Z</dcterms:created>
  <dcterms:modified xsi:type="dcterms:W3CDTF">2021-07-08T08:48:04Z</dcterms:modified>
</cp:coreProperties>
</file>